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Lst>
  <p:notesMasterIdLst>
    <p:notesMasterId r:id="rId70"/>
  </p:notesMasterIdLst>
  <p:sldIdLst>
    <p:sldId id="256" r:id="rId2"/>
    <p:sldId id="259" r:id="rId3"/>
    <p:sldId id="261" r:id="rId4"/>
    <p:sldId id="262" r:id="rId5"/>
    <p:sldId id="263"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4" r:id="rId25"/>
    <p:sldId id="285" r:id="rId26"/>
    <p:sldId id="286" r:id="rId27"/>
    <p:sldId id="287" r:id="rId28"/>
    <p:sldId id="288" r:id="rId29"/>
    <p:sldId id="289" r:id="rId30"/>
    <p:sldId id="290" r:id="rId31"/>
    <p:sldId id="291"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7" r:id="rId46"/>
    <p:sldId id="308" r:id="rId47"/>
    <p:sldId id="309" r:id="rId48"/>
    <p:sldId id="310" r:id="rId49"/>
    <p:sldId id="311" r:id="rId50"/>
    <p:sldId id="312" r:id="rId51"/>
    <p:sldId id="313" r:id="rId52"/>
    <p:sldId id="315" r:id="rId53"/>
    <p:sldId id="316" r:id="rId54"/>
    <p:sldId id="317" r:id="rId55"/>
    <p:sldId id="318" r:id="rId56"/>
    <p:sldId id="320"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F69"/>
    <a:srgbClr val="FF856D"/>
    <a:srgbClr val="FF2549"/>
    <a:srgbClr val="003635"/>
    <a:srgbClr val="005856"/>
    <a:srgbClr val="9EFF29"/>
    <a:srgbClr val="007033"/>
    <a:srgbClr val="5EEC3C"/>
    <a:srgbClr val="F1C88B"/>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1" autoAdjust="0"/>
    <p:restoredTop sz="94660"/>
  </p:normalViewPr>
  <p:slideViewPr>
    <p:cSldViewPr snapToGrid="0">
      <p:cViewPr varScale="1">
        <p:scale>
          <a:sx n="69" d="100"/>
          <a:sy n="69" d="100"/>
        </p:scale>
        <p:origin x="82" y="5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864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5889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pic>
        <p:nvPicPr>
          <p:cNvPr id="4" name="Picture 3" descr="E:\websites\free-power-point-templates\2012\logos.png">
            <a:extLst>
              <a:ext uri="{FF2B5EF4-FFF2-40B4-BE49-F238E27FC236}">
                <a16:creationId xmlns:a16="http://schemas.microsoft.com/office/drawing/2014/main" id="{F08E90AA-8603-2231-5B24-99FF1D3DD75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8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93586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6629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3074F12-AA26-4AC8-9962-C36BB8F32554}" type="datetimeFigureOut">
              <a:rPr lang="en-US" smtClean="0"/>
              <a:pPr/>
              <a:t>7/15/2022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6879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3074F12-AA26-4AC8-9962-C36BB8F32554}" type="datetimeFigureOut">
              <a:rPr lang="en-US" smtClean="0"/>
              <a:pPr/>
              <a:t>7/15/2022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6476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3074F12-AA26-4AC8-9962-C36BB8F32554}" type="datetimeFigureOut">
              <a:rPr lang="en-US" smtClean="0"/>
              <a:pPr/>
              <a:t>7/15/2022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5670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74F12-AA26-4AC8-9962-C36BB8F32554}" type="datetimeFigureOut">
              <a:rPr lang="en-US" smtClean="0"/>
              <a:pPr/>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3262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53074F12-AA26-4AC8-9962-C36BB8F32554}" type="datetimeFigureOut">
              <a:rPr lang="en-US" smtClean="0"/>
              <a:pPr/>
              <a:t>7/15/2022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5038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75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fld id="{53074F12-AA26-4AC8-9962-C36BB8F32554}" type="datetimeFigureOut">
              <a:rPr lang="en-US" smtClean="0"/>
              <a:pPr/>
              <a:t>7/15/2022</a:t>
            </a:fld>
            <a:endParaRPr lang="en-US"/>
          </a:p>
        </p:txBody>
      </p:sp>
      <p:sp>
        <p:nvSpPr>
          <p:cNvPr id="9" name="Footer Placeholder 8"/>
          <p:cNvSpPr>
            <a:spLocks noGrp="1"/>
          </p:cNvSpPr>
          <p:nvPr>
            <p:ph type="ftr" sz="quarter" idx="11"/>
          </p:nvPr>
        </p:nvSpPr>
        <p:spPr>
          <a:xfrm>
            <a:off x="2624326" y="4767263"/>
            <a:ext cx="4433638" cy="273844"/>
          </a:xfrm>
        </p:spPr>
        <p:txBody>
          <a:bodyPr/>
          <a:lstStyle/>
          <a:p>
            <a:endParaRPr lang="en-US"/>
          </a:p>
        </p:txBody>
      </p:sp>
      <p:sp>
        <p:nvSpPr>
          <p:cNvPr id="10" name="Slide Number Placeholder 9"/>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1416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fld id="{53074F12-AA26-4AC8-9962-C36BB8F32554}" type="datetimeFigureOut">
              <a:rPr lang="en-US" smtClean="0"/>
              <a:pPr/>
              <a:t>7/15/2022</a:t>
            </a:fld>
            <a:endParaRPr lang="en-US"/>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fld id="{B82CCC60-E8CD-4174-8B1A-7DF615B22EEF}" type="slidenum">
              <a:rPr lang="en-US" smtClean="0"/>
              <a:pPr/>
              <a:t>‹#›</a:t>
            </a:fld>
            <a:endParaRPr lang="en-US"/>
          </a:p>
        </p:txBody>
      </p:sp>
      <p:sp>
        <p:nvSpPr>
          <p:cNvPr id="8" name="TextBox 7">
            <a:extLst>
              <a:ext uri="{FF2B5EF4-FFF2-40B4-BE49-F238E27FC236}">
                <a16:creationId xmlns:a16="http://schemas.microsoft.com/office/drawing/2014/main" id="{7DD3E876-210D-881F-AF90-CAA739250C66}"/>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62014092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defRPr sz="1500" kern="1200">
          <a:solidFill>
            <a:schemeClr val="tx1">
              <a:lumMod val="65000"/>
              <a:lumOff val="35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350" kern="1200">
          <a:solidFill>
            <a:schemeClr val="tx1">
              <a:lumMod val="65000"/>
              <a:lumOff val="35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200" kern="1200">
          <a:solidFill>
            <a:schemeClr val="tx1">
              <a:lumMod val="65000"/>
              <a:lumOff val="35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3642" y="693174"/>
            <a:ext cx="6131228" cy="2464399"/>
          </a:xfrm>
        </p:spPr>
        <p:txBody>
          <a:bodyPr>
            <a:normAutofit/>
          </a:bodyPr>
          <a:lstStyle/>
          <a:p>
            <a:pPr algn="l"/>
            <a:r>
              <a:rPr lang="en-US" sz="4700" dirty="0" err="1">
                <a:latin typeface="Adobe Garamond Pro Bold" panose="02020702060506020403" pitchFamily="18" charset="0"/>
              </a:rPr>
              <a:t>Etherium</a:t>
            </a:r>
            <a:r>
              <a:rPr lang="en-US" sz="4700" dirty="0">
                <a:latin typeface="Adobe Garamond Pro Bold" panose="02020702060506020403" pitchFamily="18" charset="0"/>
              </a:rPr>
              <a:t> Blockchain </a:t>
            </a:r>
            <a:br>
              <a:rPr lang="en-US" sz="4700" dirty="0">
                <a:latin typeface="Adobe Garamond Pro Bold" panose="02020702060506020403" pitchFamily="18" charset="0"/>
              </a:rPr>
            </a:br>
            <a:r>
              <a:rPr lang="en-US" sz="4700" dirty="0">
                <a:latin typeface="Adobe Garamond Pro Bold" panose="02020702060506020403" pitchFamily="18" charset="0"/>
              </a:rPr>
              <a:t>Developer Guide</a:t>
            </a:r>
          </a:p>
        </p:txBody>
      </p:sp>
      <p:sp>
        <p:nvSpPr>
          <p:cNvPr id="3" name="Subtitle 2"/>
          <p:cNvSpPr>
            <a:spLocks noGrp="1"/>
          </p:cNvSpPr>
          <p:nvPr>
            <p:ph type="subTitle" idx="1"/>
          </p:nvPr>
        </p:nvSpPr>
        <p:spPr>
          <a:xfrm>
            <a:off x="763642" y="3157573"/>
            <a:ext cx="5383553" cy="647511"/>
          </a:xfrm>
        </p:spPr>
        <p:txBody>
          <a:bodyPr>
            <a:normAutofit/>
          </a:bodyPr>
          <a:lstStyle/>
          <a:p>
            <a:pPr algn="l"/>
            <a:r>
              <a:rPr lang="en-US" b="1" dirty="0">
                <a:latin typeface="Adobe Garamond Pro Bold" panose="02020702060506020403" pitchFamily="18" charset="0"/>
              </a:rPr>
              <a:t>M. Ghalib </a:t>
            </a:r>
            <a:r>
              <a:rPr lang="en-US" b="1" dirty="0" err="1">
                <a:latin typeface="Adobe Garamond Pro Bold" panose="02020702060506020403" pitchFamily="18" charset="0"/>
              </a:rPr>
              <a:t>Riswandi</a:t>
            </a:r>
            <a:endParaRPr lang="en-US" b="1" dirty="0">
              <a:latin typeface="Adobe Garamond Pro Bold" panose="02020702060506020403" pitchFamily="18" charset="0"/>
            </a:endParaRPr>
          </a:p>
        </p:txBody>
      </p:sp>
    </p:spTree>
    <p:extLst>
      <p:ext uri="{BB962C8B-B14F-4D97-AF65-F5344CB8AC3E}">
        <p14:creationId xmlns:p14="http://schemas.microsoft.com/office/powerpoint/2010/main" val="363920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51816-45CB-4BBD-8A7D-3BC7B9677D5A}"/>
              </a:ext>
            </a:extLst>
          </p:cNvPr>
          <p:cNvPicPr>
            <a:picLocks noChangeAspect="1"/>
          </p:cNvPicPr>
          <p:nvPr/>
        </p:nvPicPr>
        <p:blipFill rotWithShape="1">
          <a:blip r:embed="rId3"/>
          <a:srcRect l="889"/>
          <a:stretch/>
        </p:blipFill>
        <p:spPr>
          <a:xfrm>
            <a:off x="20" y="10"/>
            <a:ext cx="9143980" cy="5143490"/>
          </a:xfrm>
          <a:prstGeom prst="rect">
            <a:avLst/>
          </a:prstGeom>
        </p:spPr>
      </p:pic>
      <p:sp>
        <p:nvSpPr>
          <p:cNvPr id="7" name="TextBox 6">
            <a:extLst>
              <a:ext uri="{FF2B5EF4-FFF2-40B4-BE49-F238E27FC236}">
                <a16:creationId xmlns:a16="http://schemas.microsoft.com/office/drawing/2014/main" id="{E8EA9EEB-5056-4418-8EB9-BCB890B5673B}"/>
              </a:ext>
            </a:extLst>
          </p:cNvPr>
          <p:cNvSpPr txBox="1"/>
          <p:nvPr/>
        </p:nvSpPr>
        <p:spPr>
          <a:xfrm>
            <a:off x="685346" y="634041"/>
            <a:ext cx="2697315" cy="734262"/>
          </a:xfrm>
          <a:prstGeom prst="rect">
            <a:avLst/>
          </a:prstGeom>
        </p:spPr>
        <p:txBody>
          <a:bodyPr vert="horz" lIns="91440" tIns="45720" rIns="91440" bIns="45720" rtlCol="0" anchor="b">
            <a:normAutofit/>
          </a:bodyPr>
          <a:lstStyle/>
          <a:p>
            <a:pPr>
              <a:spcBef>
                <a:spcPct val="0"/>
              </a:spcBef>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REMIX</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476177"/>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Remix ini adalah sebuah simulasi cooding untuk membuat sebuah smart contract pada sebuah blockchain. Remix ini terdiri dari arsitektur pluggable pada di menu di samping kiri (logo)  dimana ada : kompilator adalah plugin ,blockchain koneksi adalah plugin, lalu debugging adalah plugin dan masih ada banyak lagi yang berguna saat kita membuat sebuah smart contract.</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51075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BBA0B-2639-4AAF-B863-C47714C0D67E}"/>
              </a:ext>
            </a:extLst>
          </p:cNvPr>
          <p:cNvPicPr>
            <a:picLocks noChangeAspect="1"/>
          </p:cNvPicPr>
          <p:nvPr/>
        </p:nvPicPr>
        <p:blipFill rotWithShape="1">
          <a:blip r:embed="rId3"/>
          <a:srcRect t="16222" r="-1" b="28934"/>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Menu pertama yaitu solidity compiler dimana sebuah setting versi compiler solidity yang kita pakai (diharapkan harus sama versi nya baik di koodingan soliditynya dan di menu solidity compilernya).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beda makaakan menghasilkan sebuah peringatan error</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0042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3B8BF8-837C-4A72-BA0F-4CE9BC162D99}"/>
              </a:ext>
            </a:extLst>
          </p:cNvPr>
          <p:cNvPicPr>
            <a:picLocks noChangeAspect="1"/>
          </p:cNvPicPr>
          <p:nvPr/>
        </p:nvPicPr>
        <p:blipFill rotWithShape="1">
          <a:blip r:embed="rId3"/>
          <a:srcRect r="35579"/>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7" name="Picture 6">
            <a:extLst>
              <a:ext uri="{FF2B5EF4-FFF2-40B4-BE49-F238E27FC236}">
                <a16:creationId xmlns:a16="http://schemas.microsoft.com/office/drawing/2014/main" id="{DA42B356-502A-42D2-903B-76F1AE1285A5}"/>
              </a:ext>
            </a:extLst>
          </p:cNvPr>
          <p:cNvPicPr>
            <a:picLocks noChangeAspect="1"/>
          </p:cNvPicPr>
          <p:nvPr/>
        </p:nvPicPr>
        <p:blipFill rotWithShape="1">
          <a:blip r:embed="rId4"/>
          <a:srcRect r="5" b="38682"/>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11" name="TextBox 10">
            <a:extLst>
              <a:ext uri="{FF2B5EF4-FFF2-40B4-BE49-F238E27FC236}">
                <a16:creationId xmlns:a16="http://schemas.microsoft.com/office/drawing/2014/main" id="{B55A806F-D640-47E4-84FB-2C2DC288AB1F}"/>
              </a:ext>
            </a:extLst>
          </p:cNvPr>
          <p:cNvSpPr txBox="1"/>
          <p:nvPr/>
        </p:nvSpPr>
        <p:spPr>
          <a:xfrm>
            <a:off x="4857579" y="2233979"/>
            <a:ext cx="3797592" cy="2046897"/>
          </a:xfrm>
          <a:prstGeom prst="rect">
            <a:avLst/>
          </a:prstGeom>
        </p:spPr>
        <p:txBody>
          <a:bodyPr vert="horz" lIns="91440" tIns="45720" rIns="91440" bIns="45720" rtlCol="0" anchor="t">
            <a:normAutofit/>
          </a:bodyPr>
          <a:lstStyle/>
          <a:p>
            <a:pPr>
              <a:lnSpc>
                <a:spcPct val="90000"/>
              </a:lnSpc>
              <a:spcBef>
                <a:spcPct val="20000"/>
              </a:spcBef>
              <a:spcAft>
                <a:spcPts val="600"/>
              </a:spcAft>
              <a:buClr>
                <a:srgbClr val="F4A33C"/>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membuat file solidity nya :</a:t>
            </a: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Klik icon tersebut lalu membuat sebuah file (Penamaan file akhiran nya mengunakan “.sol”)</a:t>
            </a:r>
          </a:p>
          <a:p>
            <a:pPr marL="457200" indent="-457200">
              <a:lnSpc>
                <a:spcPct val="90000"/>
              </a:lnSpc>
              <a:spcBef>
                <a:spcPct val="20000"/>
              </a:spcBef>
              <a:spcAft>
                <a:spcPts val="600"/>
              </a:spcAft>
              <a:buClr>
                <a:srgbClr val="F4A33C"/>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akan hasil nya seperti ini </a:t>
            </a:r>
          </a:p>
          <a:p>
            <a:pPr>
              <a:lnSpc>
                <a:spcPct val="90000"/>
              </a:lnSpc>
              <a:spcBef>
                <a:spcPct val="20000"/>
              </a:spcBef>
              <a:spcAft>
                <a:spcPts val="600"/>
              </a:spcAft>
              <a:buClr>
                <a:srgbClr val="F4A33C"/>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88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1367A-EAFD-4C68-B1AA-DB41DC5AD5DF}"/>
              </a:ext>
            </a:extLst>
          </p:cNvPr>
          <p:cNvPicPr>
            <a:picLocks noChangeAspect="1"/>
          </p:cNvPicPr>
          <p:nvPr/>
        </p:nvPicPr>
        <p:blipFill rotWithShape="1">
          <a:blip r:embed="rId3"/>
          <a:srcRect r="18223"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membuat coodingan solidity seperti itu</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buka menu solidity compiler dimana apakah coodingan kita berhasil atau error, jika berhasil icon menu compiler nya bertanda ceklis hijau jika error maka ada tanda seru dan dibawah ada komentar dimana letak salah nya </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497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97535-CF89-46A4-8C32-4455097BEE20}"/>
              </a:ext>
            </a:extLst>
          </p:cNvPr>
          <p:cNvPicPr>
            <a:picLocks noChangeAspect="1"/>
          </p:cNvPicPr>
          <p:nvPr/>
        </p:nvPicPr>
        <p:blipFill rotWithShape="1">
          <a:blip r:embed="rId3"/>
          <a:srcRect r="60836" b="-1"/>
          <a:stretch/>
        </p:blipFill>
        <p:spPr>
          <a:xfrm>
            <a:off x="-7986" y="10"/>
            <a:ext cx="3428736" cy="5143490"/>
          </a:xfrm>
          <a:prstGeom prst="rect">
            <a:avLst/>
          </a:prstGeom>
        </p:spPr>
      </p:pic>
      <p:sp>
        <p:nvSpPr>
          <p:cNvPr id="7" name="TextBox 6">
            <a:extLst>
              <a:ext uri="{FF2B5EF4-FFF2-40B4-BE49-F238E27FC236}">
                <a16:creationId xmlns:a16="http://schemas.microsoft.com/office/drawing/2014/main" id="{DB22473F-8E75-482C-B641-2AD78279A07A}"/>
              </a:ext>
            </a:extLst>
          </p:cNvPr>
          <p:cNvSpPr txBox="1"/>
          <p:nvPr/>
        </p:nvSpPr>
        <p:spPr>
          <a:xfrm>
            <a:off x="3859620" y="1371600"/>
            <a:ext cx="4483554" cy="2899536"/>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rgbClr val="6CE9FF"/>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buka menu deploy dimana deploy ini dapat melakukan running pada coodingan kita,  dimana ada environment dan ada banyak pilihan dimana ada javascript vm baik London atau berlin ini terhubung wallet yang tersedia di remix nya sedangkan injected web3 dan web3 provider ini akan terhubung ke wallet metamask kita dimana ini kita melakukan sebuah transaksi.</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4034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1653B-AF0D-4244-A242-2550516826A0}"/>
              </a:ext>
            </a:extLst>
          </p:cNvPr>
          <p:cNvPicPr>
            <a:picLocks noChangeAspect="1"/>
          </p:cNvPicPr>
          <p:nvPr/>
        </p:nvPicPr>
        <p:blipFill rotWithShape="1">
          <a:blip r:embed="rId3"/>
          <a:srcRect t="14881" b="21557"/>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di bawah nya ada account dimana berisi wallet-wallet kita(link wallet).</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Gas limit ini itu jumlah koin yang tersedia. </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ada value nya dan dibawah contract nya itu koodingan kita mau di deploy yang mana.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472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B5801-FA6B-41D9-AFBE-79BCAFB826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79341" b="60433"/>
          <a:stretch/>
        </p:blipFill>
        <p:spPr>
          <a:xfrm>
            <a:off x="1212597" y="844548"/>
            <a:ext cx="1788519" cy="1683443"/>
          </a:xfrm>
          <a:prstGeom prst="rect">
            <a:avLst/>
          </a:prstGeom>
        </p:spPr>
      </p:pic>
      <p:pic>
        <p:nvPicPr>
          <p:cNvPr id="3" name="Picture 2">
            <a:extLst>
              <a:ext uri="{FF2B5EF4-FFF2-40B4-BE49-F238E27FC236}">
                <a16:creationId xmlns:a16="http://schemas.microsoft.com/office/drawing/2014/main" id="{7B69463E-C9CC-4788-8687-FEA469C7E672}"/>
              </a:ext>
            </a:extLst>
          </p:cNvPr>
          <p:cNvPicPr>
            <a:picLocks noChangeAspect="1"/>
          </p:cNvPicPr>
          <p:nvPr/>
        </p:nvPicPr>
        <p:blipFill>
          <a:blip r:embed="rId5"/>
          <a:stretch>
            <a:fillRect/>
          </a:stretch>
        </p:blipFill>
        <p:spPr>
          <a:xfrm>
            <a:off x="832737" y="2760995"/>
            <a:ext cx="2548239" cy="1465237"/>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454150"/>
            <a:ext cx="4483554" cy="299858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4ED00"/>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Kita coba pilih environment injected web3 maka akan terhubung ke metamask kita dan menampilkan transaksi nya berapa eth yang harus kita bayar lalu klik confirm </a:t>
            </a:r>
          </a:p>
        </p:txBody>
      </p:sp>
    </p:spTree>
    <p:extLst>
      <p:ext uri="{BB962C8B-B14F-4D97-AF65-F5344CB8AC3E}">
        <p14:creationId xmlns:p14="http://schemas.microsoft.com/office/powerpoint/2010/main" val="13698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akan muncul seperti ini </a:t>
            </a:r>
          </a:p>
          <a:p>
            <a:pPr marL="0"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Note: Maaf tidak dapat menampilkan hasil asli karena saat mau faucet di jaringan goerli test network itu tiba-tiba error, dan gambar yang di samping adalah contoh hasil dari account orang yang berhasil.</a:t>
            </a:r>
          </a:p>
        </p:txBody>
      </p:sp>
      <p:pic>
        <p:nvPicPr>
          <p:cNvPr id="4" name="Picture 3">
            <a:extLst>
              <a:ext uri="{FF2B5EF4-FFF2-40B4-BE49-F238E27FC236}">
                <a16:creationId xmlns:a16="http://schemas.microsoft.com/office/drawing/2014/main" id="{D8C9849F-9879-4A55-B9CA-C43BDA976323}"/>
              </a:ext>
            </a:extLst>
          </p:cNvPr>
          <p:cNvPicPr>
            <a:picLocks noChangeAspect="1"/>
          </p:cNvPicPr>
          <p:nvPr/>
        </p:nvPicPr>
        <p:blipFill>
          <a:blip r:embed="rId2"/>
          <a:stretch>
            <a:fillRect/>
          </a:stretch>
        </p:blipFill>
        <p:spPr>
          <a:xfrm>
            <a:off x="3679754" y="610226"/>
            <a:ext cx="4981645" cy="3923045"/>
          </a:xfrm>
          <a:prstGeom prst="rect">
            <a:avLst/>
          </a:prstGeom>
        </p:spPr>
      </p:pic>
    </p:spTree>
    <p:extLst>
      <p:ext uri="{BB962C8B-B14F-4D97-AF65-F5344CB8AC3E}">
        <p14:creationId xmlns:p14="http://schemas.microsoft.com/office/powerpoint/2010/main" val="307413685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F2E755-E5D0-4C01-AAA6-743E645EA276}"/>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00B2EA"/>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pada remix nya akan menampilkan ini maka transaksi tersebut sudah berhasil dilakukan. </a:t>
            </a:r>
          </a:p>
        </p:txBody>
      </p:sp>
      <p:pic>
        <p:nvPicPr>
          <p:cNvPr id="4" name="Content Placeholder 3">
            <a:extLst>
              <a:ext uri="{FF2B5EF4-FFF2-40B4-BE49-F238E27FC236}">
                <a16:creationId xmlns:a16="http://schemas.microsoft.com/office/drawing/2014/main" id="{EA392FFE-1FC2-4150-9179-EC00A1AB9221}"/>
              </a:ext>
            </a:extLst>
          </p:cNvPr>
          <p:cNvPicPr>
            <a:picLocks noChangeAspect="1"/>
          </p:cNvPicPr>
          <p:nvPr/>
        </p:nvPicPr>
        <p:blipFill>
          <a:blip r:embed="rId3"/>
          <a:stretch>
            <a:fillRect/>
          </a:stretch>
        </p:blipFill>
        <p:spPr>
          <a:xfrm>
            <a:off x="482601" y="2324570"/>
            <a:ext cx="8195145" cy="2110249"/>
          </a:xfrm>
          <a:prstGeom prst="rect">
            <a:avLst/>
          </a:prstGeom>
        </p:spPr>
      </p:pic>
    </p:spTree>
    <p:extLst>
      <p:ext uri="{BB962C8B-B14F-4D97-AF65-F5344CB8AC3E}">
        <p14:creationId xmlns:p14="http://schemas.microsoft.com/office/powerpoint/2010/main" val="74247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F84B9-35AD-48F5-BD5D-6F4A54E3FE2E}"/>
              </a:ext>
            </a:extLst>
          </p:cNvPr>
          <p:cNvPicPr>
            <a:picLocks noChangeAspect="1"/>
          </p:cNvPicPr>
          <p:nvPr/>
        </p:nvPicPr>
        <p:blipFill rotWithShape="1">
          <a:blip r:embed="rId3"/>
          <a:srcRect r="7691"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menu ini kita melakukan interaksi pertama kita klik  mystring dimana ini akan menampilkan sebuah tulisan “0:string:hello world”.</a:t>
            </a:r>
          </a:p>
        </p:txBody>
      </p:sp>
    </p:spTree>
    <p:extLst>
      <p:ext uri="{BB962C8B-B14F-4D97-AF65-F5344CB8AC3E}">
        <p14:creationId xmlns:p14="http://schemas.microsoft.com/office/powerpoint/2010/main" val="62814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3233" y="2000249"/>
            <a:ext cx="4310833" cy="2343151"/>
          </a:xfrm>
        </p:spPr>
        <p:txBody>
          <a:bodyPr>
            <a:normAutofit/>
          </a:bodyPr>
          <a:lstStyle/>
          <a:p>
            <a:pPr marL="457200" indent="-457200">
              <a:lnSpc>
                <a:spcPct val="90000"/>
              </a:lnSpc>
              <a:buAutoNum type="arabicPeriod"/>
            </a:pPr>
            <a:r>
              <a:rPr lang="en-US" sz="1300" b="1">
                <a:latin typeface="Adobe Garamond Pro Bold" panose="02020702060506020403" pitchFamily="18" charset="0"/>
                <a:cs typeface="Times New Roman" panose="02020603050405020304" pitchFamily="18" charset="0"/>
              </a:rPr>
              <a:t>Download Metamask dan install ekstensi metamask di chrome.</a:t>
            </a: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901700" indent="-457200">
              <a:lnSpc>
                <a:spcPct val="90000"/>
              </a:lnSpc>
              <a:buAutoNum type="arabicPeriod"/>
            </a:pPr>
            <a:r>
              <a:rPr lang="en-US" sz="1300" b="1">
                <a:latin typeface="Adobe Garamond Pro Bold" panose="02020702060506020403" pitchFamily="18" charset="0"/>
                <a:cs typeface="Times New Roman" panose="02020603050405020304" pitchFamily="18" charset="0"/>
              </a:rPr>
              <a:t>Lalu login akun atau buat akun metamask (jangan sampai lupa password dan phrase).</a:t>
            </a:r>
          </a:p>
        </p:txBody>
      </p:sp>
      <p:pic>
        <p:nvPicPr>
          <p:cNvPr id="9" name="Picture 8">
            <a:extLst>
              <a:ext uri="{FF2B5EF4-FFF2-40B4-BE49-F238E27FC236}">
                <a16:creationId xmlns:a16="http://schemas.microsoft.com/office/drawing/2014/main" id="{6A314F57-EAD2-4C4C-88FE-20EF14E6C2D7}"/>
              </a:ext>
            </a:extLst>
          </p:cNvPr>
          <p:cNvPicPr>
            <a:picLocks noChangeAspect="1"/>
          </p:cNvPicPr>
          <p:nvPr/>
        </p:nvPicPr>
        <p:blipFill rotWithShape="1">
          <a:blip r:embed="rId3"/>
          <a:srcRect t="5182" b="18266"/>
          <a:stretch/>
        </p:blipFill>
        <p:spPr>
          <a:xfrm>
            <a:off x="5664707" y="606866"/>
            <a:ext cx="2962559" cy="16442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D374FC9C-4D99-47A1-873A-D9669F3EF5F6}"/>
              </a:ext>
            </a:extLst>
          </p:cNvPr>
          <p:cNvPicPr>
            <a:picLocks noChangeAspect="1"/>
          </p:cNvPicPr>
          <p:nvPr/>
        </p:nvPicPr>
        <p:blipFill rotWithShape="1">
          <a:blip r:embed="rId4"/>
          <a:srcRect t="1747"/>
          <a:stretch/>
        </p:blipFill>
        <p:spPr>
          <a:xfrm>
            <a:off x="5664707" y="2655938"/>
            <a:ext cx="2962559" cy="16664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4826" y="482600"/>
            <a:ext cx="4822920" cy="146722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EAA443"/>
              </a:buClr>
              <a:buSzPct val="70000"/>
              <a:buFont typeface="Wingdings 2" charset="2"/>
            </a:pPr>
            <a:r>
              <a:rPr lang="en-US" sz="2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memakai wallet dari remix nya langsung deploy maka akan menghasilkan sama saat kita melakukan transaksi pada wallet dimetamask kita.</a:t>
            </a:r>
          </a:p>
        </p:txBody>
      </p:sp>
      <p:pic>
        <p:nvPicPr>
          <p:cNvPr id="4" name="Picture 3">
            <a:extLst>
              <a:ext uri="{FF2B5EF4-FFF2-40B4-BE49-F238E27FC236}">
                <a16:creationId xmlns:a16="http://schemas.microsoft.com/office/drawing/2014/main" id="{1DEFB1B2-8F2B-40E5-AF4D-FEF27B941D6E}"/>
              </a:ext>
            </a:extLst>
          </p:cNvPr>
          <p:cNvPicPr>
            <a:picLocks noChangeAspect="1"/>
          </p:cNvPicPr>
          <p:nvPr/>
        </p:nvPicPr>
        <p:blipFill>
          <a:blip r:embed="rId3"/>
          <a:stretch>
            <a:fillRect/>
          </a:stretch>
        </p:blipFill>
        <p:spPr>
          <a:xfrm>
            <a:off x="482601" y="2214282"/>
            <a:ext cx="4732639" cy="2330825"/>
          </a:xfrm>
          <a:prstGeom prst="rect">
            <a:avLst/>
          </a:prstGeom>
        </p:spPr>
      </p:pic>
    </p:spTree>
    <p:extLst>
      <p:ext uri="{BB962C8B-B14F-4D97-AF65-F5344CB8AC3E}">
        <p14:creationId xmlns:p14="http://schemas.microsoft.com/office/powerpoint/2010/main" val="384901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Web3 Provider </a:t>
            </a:r>
          </a:p>
          <a:p>
            <a:pPr marL="400050" lvl="1"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Ini berguna sebagai pembuat koneksi ke perangkat lunak di luar browser seperti kita akan terhubung ke sebuah basis data atau API lainnya baik itu antarmuka RESTful atau WebSocket.</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3" name="Picture 2">
            <a:extLst>
              <a:ext uri="{FF2B5EF4-FFF2-40B4-BE49-F238E27FC236}">
                <a16:creationId xmlns:a16="http://schemas.microsoft.com/office/drawing/2014/main" id="{C12155B7-1227-415E-B91A-7927F413C3AF}"/>
              </a:ext>
            </a:extLst>
          </p:cNvPr>
          <p:cNvPicPr>
            <a:picLocks noChangeAspect="1"/>
          </p:cNvPicPr>
          <p:nvPr/>
        </p:nvPicPr>
        <p:blipFill>
          <a:blip r:embed="rId2"/>
          <a:stretch>
            <a:fillRect/>
          </a:stretch>
        </p:blipFill>
        <p:spPr>
          <a:xfrm>
            <a:off x="3679754" y="1145753"/>
            <a:ext cx="4981645" cy="2851991"/>
          </a:xfrm>
          <a:prstGeom prst="rect">
            <a:avLst/>
          </a:prstGeom>
        </p:spPr>
      </p:pic>
    </p:spTree>
    <p:extLst>
      <p:ext uri="{BB962C8B-B14F-4D97-AF65-F5344CB8AC3E}">
        <p14:creationId xmlns:p14="http://schemas.microsoft.com/office/powerpoint/2010/main" val="43984393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16CCF-4938-4C8C-B345-E6F9837A9191}"/>
              </a:ext>
            </a:extLst>
          </p:cNvPr>
          <p:cNvPicPr>
            <a:picLocks noChangeAspect="1"/>
          </p:cNvPicPr>
          <p:nvPr/>
        </p:nvPicPr>
        <p:blipFill rotWithShape="1">
          <a:blip r:embed="rId3"/>
          <a:srcRect l="13856" r="19655"/>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7" name="Picture 6">
            <a:extLst>
              <a:ext uri="{FF2B5EF4-FFF2-40B4-BE49-F238E27FC236}">
                <a16:creationId xmlns:a16="http://schemas.microsoft.com/office/drawing/2014/main" id="{D15379CE-F982-468E-92B3-749D01E0AB3B}"/>
              </a:ext>
            </a:extLst>
          </p:cNvPr>
          <p:cNvPicPr>
            <a:picLocks noChangeAspect="1"/>
          </p:cNvPicPr>
          <p:nvPr/>
        </p:nvPicPr>
        <p:blipFill rotWithShape="1">
          <a:blip r:embed="rId4"/>
          <a:srcRect r="6" b="11718"/>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4AA0FF"/>
              </a:buClr>
              <a:buSzPct val="70000"/>
              <a:buFont typeface="Wingdings 2" charset="2"/>
            </a:pPr>
            <a:r>
              <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download dan install ganache nya lalu klik quick start</a:t>
            </a:r>
          </a:p>
          <a:p>
            <a:pPr defTabSz="457200">
              <a:spcAft>
                <a:spcPts val="600"/>
              </a:spcAft>
              <a:buClr>
                <a:srgbClr val="4AA0FF"/>
              </a:buClr>
              <a:buSzPct val="70000"/>
              <a:buFont typeface="Wingdings 2" charset="2"/>
            </a:pPr>
            <a:endPar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52555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945BE-984E-4C18-AD4F-B8FD5E774ECC}"/>
              </a:ext>
            </a:extLst>
          </p:cNvPr>
          <p:cNvPicPr>
            <a:picLocks noChangeAspect="1"/>
          </p:cNvPicPr>
          <p:nvPr/>
        </p:nvPicPr>
        <p:blipFill>
          <a:blip r:embed="rId2"/>
          <a:stretch>
            <a:fillRect/>
          </a:stretch>
        </p:blipFill>
        <p:spPr>
          <a:xfrm>
            <a:off x="385450" y="389282"/>
            <a:ext cx="4720597" cy="2870252"/>
          </a:xfrm>
          <a:prstGeom prst="rect">
            <a:avLst/>
          </a:prstGeom>
        </p:spPr>
      </p:pic>
      <p:pic>
        <p:nvPicPr>
          <p:cNvPr id="7" name="Picture 6">
            <a:extLst>
              <a:ext uri="{FF2B5EF4-FFF2-40B4-BE49-F238E27FC236}">
                <a16:creationId xmlns:a16="http://schemas.microsoft.com/office/drawing/2014/main" id="{3C3302F1-5DB4-4806-BAF9-09228C4F9093}"/>
              </a:ext>
            </a:extLst>
          </p:cNvPr>
          <p:cNvPicPr>
            <a:picLocks noChangeAspect="1"/>
          </p:cNvPicPr>
          <p:nvPr/>
        </p:nvPicPr>
        <p:blipFill>
          <a:blip r:embed="rId3"/>
          <a:stretch>
            <a:fillRect/>
          </a:stretch>
        </p:blipFill>
        <p:spPr>
          <a:xfrm>
            <a:off x="4406501" y="3751500"/>
            <a:ext cx="3381847" cy="504895"/>
          </a:xfrm>
          <a:prstGeom prst="rect">
            <a:avLst/>
          </a:prstGeom>
        </p:spPr>
      </p:pic>
      <p:sp>
        <p:nvSpPr>
          <p:cNvPr id="8" name="TextBox 7">
            <a:extLst>
              <a:ext uri="{FF2B5EF4-FFF2-40B4-BE49-F238E27FC236}">
                <a16:creationId xmlns:a16="http://schemas.microsoft.com/office/drawing/2014/main" id="{D3C51E25-FB14-4D49-A6E8-849E24B0EC45}"/>
              </a:ext>
            </a:extLst>
          </p:cNvPr>
          <p:cNvSpPr txBox="1"/>
          <p:nvPr/>
        </p:nvSpPr>
        <p:spPr>
          <a:xfrm>
            <a:off x="5106047" y="1133696"/>
            <a:ext cx="3783953" cy="646331"/>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Maka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menampilkan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dari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halaman</a:t>
            </a:r>
            <a:r>
              <a:rPr lang="en-US" dirty="0">
                <a:solidFill>
                  <a:schemeClr val="bg1"/>
                </a:solidFill>
                <a:latin typeface="Adobe Garamond Pro Bold" panose="02020702060506020403" pitchFamily="18" charset="0"/>
              </a:rPr>
              <a:t> RETSFUL </a:t>
            </a:r>
            <a:r>
              <a:rPr lang="en-US" dirty="0" err="1">
                <a:solidFill>
                  <a:schemeClr val="bg1"/>
                </a:solidFill>
                <a:latin typeface="Adobe Garamond Pro Bold" panose="02020702060506020403" pitchFamily="18" charset="0"/>
              </a:rPr>
              <a:t>nya</a:t>
            </a:r>
            <a:endParaRPr lang="en-US" dirty="0">
              <a:solidFill>
                <a:schemeClr val="bg1"/>
              </a:solidFill>
              <a:latin typeface="Adobe Garamond Pro Bold" panose="02020702060506020403" pitchFamily="18" charset="0"/>
            </a:endParaRPr>
          </a:p>
        </p:txBody>
      </p:sp>
      <p:sp>
        <p:nvSpPr>
          <p:cNvPr id="9" name="TextBox 8">
            <a:extLst>
              <a:ext uri="{FF2B5EF4-FFF2-40B4-BE49-F238E27FC236}">
                <a16:creationId xmlns:a16="http://schemas.microsoft.com/office/drawing/2014/main" id="{842C9757-1933-4BB0-8FB2-B8742CEFE475}"/>
              </a:ext>
            </a:extLst>
          </p:cNvPr>
          <p:cNvSpPr txBox="1"/>
          <p:nvPr/>
        </p:nvSpPr>
        <p:spPr>
          <a:xfrm>
            <a:off x="3841750" y="3259534"/>
            <a:ext cx="53022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copy </a:t>
            </a:r>
            <a:r>
              <a:rPr lang="en-US" dirty="0" err="1">
                <a:solidFill>
                  <a:schemeClr val="bg1"/>
                </a:solidFill>
                <a:latin typeface="Adobe Garamond Pro Bold" panose="02020702060506020403" pitchFamily="18" charset="0"/>
              </a:rPr>
              <a:t>rpc</a:t>
            </a:r>
            <a:r>
              <a:rPr lang="en-US" dirty="0">
                <a:solidFill>
                  <a:schemeClr val="bg1"/>
                </a:solidFill>
                <a:latin typeface="Adobe Garamond Pro Bold" panose="02020702060506020403" pitchFamily="18" charset="0"/>
              </a:rPr>
              <a:t> server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bawah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77031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8F736-F650-4E53-8C1A-05116F3FC630}"/>
              </a:ext>
            </a:extLst>
          </p:cNvPr>
          <p:cNvPicPr>
            <a:picLocks noChangeAspect="1"/>
          </p:cNvPicPr>
          <p:nvPr/>
        </p:nvPicPr>
        <p:blipFill>
          <a:blip r:embed="rId2"/>
          <a:stretch>
            <a:fillRect/>
          </a:stretch>
        </p:blipFill>
        <p:spPr>
          <a:xfrm>
            <a:off x="3630090" y="293509"/>
            <a:ext cx="2267266" cy="1133633"/>
          </a:xfrm>
          <a:prstGeom prst="rect">
            <a:avLst/>
          </a:prstGeom>
        </p:spPr>
      </p:pic>
      <p:pic>
        <p:nvPicPr>
          <p:cNvPr id="7" name="Picture 6">
            <a:extLst>
              <a:ext uri="{FF2B5EF4-FFF2-40B4-BE49-F238E27FC236}">
                <a16:creationId xmlns:a16="http://schemas.microsoft.com/office/drawing/2014/main" id="{B1E9F35A-A786-473A-BFD0-0C9C1C9FB40B}"/>
              </a:ext>
            </a:extLst>
          </p:cNvPr>
          <p:cNvPicPr>
            <a:picLocks noChangeAspect="1"/>
          </p:cNvPicPr>
          <p:nvPr/>
        </p:nvPicPr>
        <p:blipFill>
          <a:blip r:embed="rId3"/>
          <a:stretch>
            <a:fillRect/>
          </a:stretch>
        </p:blipFill>
        <p:spPr>
          <a:xfrm>
            <a:off x="157369" y="1512093"/>
            <a:ext cx="4231425" cy="3195658"/>
          </a:xfrm>
          <a:prstGeom prst="rect">
            <a:avLst/>
          </a:prstGeom>
        </p:spPr>
      </p:pic>
      <p:sp>
        <p:nvSpPr>
          <p:cNvPr id="8" name="TextBox 7">
            <a:extLst>
              <a:ext uri="{FF2B5EF4-FFF2-40B4-BE49-F238E27FC236}">
                <a16:creationId xmlns:a16="http://schemas.microsoft.com/office/drawing/2014/main" id="{B063D8B7-5EE2-482E-B35D-749D77C7FF3E}"/>
              </a:ext>
            </a:extLst>
          </p:cNvPr>
          <p:cNvSpPr txBox="1"/>
          <p:nvPr/>
        </p:nvSpPr>
        <p:spPr>
          <a:xfrm>
            <a:off x="6100556" y="636477"/>
            <a:ext cx="2886075"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menuju</a:t>
            </a:r>
            <a:r>
              <a:rPr lang="en-US" sz="2000" dirty="0">
                <a:solidFill>
                  <a:schemeClr val="bg1"/>
                </a:solidFill>
                <a:latin typeface="Adobe Garamond Pro Bold" panose="02020702060506020403" pitchFamily="18" charset="0"/>
              </a:rPr>
              <a:t> remix dan </a:t>
            </a:r>
            <a:r>
              <a:rPr lang="en-US" sz="2000" dirty="0" err="1">
                <a:solidFill>
                  <a:schemeClr val="bg1"/>
                </a:solidFill>
                <a:latin typeface="Adobe Garamond Pro Bold" panose="02020702060506020403" pitchFamily="18" charset="0"/>
              </a:rPr>
              <a:t>ubah</a:t>
            </a:r>
            <a:r>
              <a:rPr lang="en-US" sz="2000" dirty="0">
                <a:solidFill>
                  <a:schemeClr val="bg1"/>
                </a:solidFill>
                <a:latin typeface="Adobe Garamond Pro Bold" panose="02020702060506020403" pitchFamily="18" charset="0"/>
              </a:rPr>
              <a:t> environment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menjadi</a:t>
            </a:r>
            <a:r>
              <a:rPr lang="en-US" sz="2000" dirty="0">
                <a:solidFill>
                  <a:schemeClr val="bg1"/>
                </a:solidFill>
                <a:latin typeface="Adobe Garamond Pro Bold" panose="02020702060506020403" pitchFamily="18" charset="0"/>
              </a:rPr>
              <a:t> web3 provider</a:t>
            </a:r>
          </a:p>
        </p:txBody>
      </p:sp>
      <p:sp>
        <p:nvSpPr>
          <p:cNvPr id="9" name="TextBox 8">
            <a:extLst>
              <a:ext uri="{FF2B5EF4-FFF2-40B4-BE49-F238E27FC236}">
                <a16:creationId xmlns:a16="http://schemas.microsoft.com/office/drawing/2014/main" id="{4E863EC0-88A6-4162-AB67-4DFE13077628}"/>
              </a:ext>
            </a:extLst>
          </p:cNvPr>
          <p:cNvSpPr txBox="1"/>
          <p:nvPr/>
        </p:nvSpPr>
        <p:spPr>
          <a:xfrm>
            <a:off x="4902795" y="2571750"/>
            <a:ext cx="4039702" cy="1323439"/>
          </a:xfrm>
          <a:prstGeom prst="rect">
            <a:avLst/>
          </a:prstGeom>
          <a:noFill/>
        </p:spPr>
        <p:txBody>
          <a:bodyPr wrap="square">
            <a:spAutoFit/>
          </a:bodyPr>
          <a:lstStyle/>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cs typeface="Times New Roman" panose="02020603050405020304" pitchFamily="18" charset="0"/>
              </a:rPr>
              <a:t>Maka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akan</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tampil</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seperti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disini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ubah</a:t>
            </a:r>
            <a:r>
              <a:rPr lang="en-US" sz="2000" dirty="0">
                <a:solidFill>
                  <a:schemeClr val="bg1"/>
                </a:solidFill>
                <a:latin typeface="Adobe Garamond Pro Bold" panose="02020702060506020403" pitchFamily="18" charset="0"/>
                <a:cs typeface="Times New Roman" panose="02020603050405020304" pitchFamily="18" charset="0"/>
              </a:rPr>
              <a:t> web3 provider endpoint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jadi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rpc</a:t>
            </a:r>
            <a:r>
              <a:rPr lang="en-US" sz="2000" dirty="0">
                <a:solidFill>
                  <a:schemeClr val="bg1"/>
                </a:solidFill>
                <a:latin typeface="Adobe Garamond Pro Bold" panose="02020702060506020403" pitchFamily="18" charset="0"/>
                <a:cs typeface="Times New Roman" panose="02020603050405020304" pitchFamily="18" charset="0"/>
              </a:rPr>
              <a:t> server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yang </a:t>
            </a:r>
            <a:r>
              <a:rPr lang="en-US" sz="2000" dirty="0" err="1">
                <a:solidFill>
                  <a:schemeClr val="bg1"/>
                </a:solidFill>
                <a:latin typeface="Adobe Garamond Pro Bold" panose="02020702060506020403" pitchFamily="18" charset="0"/>
                <a:cs typeface="Times New Roman" panose="02020603050405020304" pitchFamily="18" charset="0"/>
              </a:rPr>
              <a:t>sudah</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dapat</a:t>
            </a:r>
            <a:r>
              <a:rPr lang="en-US" sz="2000" dirty="0">
                <a:solidFill>
                  <a:schemeClr val="bg1"/>
                </a:solidFill>
                <a:latin typeface="Adobe Garamond Pro Bold" panose="02020702060506020403" pitchFamily="18" charset="0"/>
                <a:cs typeface="Times New Roman" panose="02020603050405020304" pitchFamily="18" charset="0"/>
              </a:rPr>
              <a:t> di </a:t>
            </a:r>
            <a:r>
              <a:rPr lang="en-US" sz="2000" dirty="0" err="1">
                <a:solidFill>
                  <a:schemeClr val="bg1"/>
                </a:solidFill>
                <a:latin typeface="Adobe Garamond Pro Bold" panose="02020702060506020403" pitchFamily="18" charset="0"/>
                <a:cs typeface="Times New Roman" panose="02020603050405020304" pitchFamily="18" charset="0"/>
              </a:rPr>
              <a:t>awal</a:t>
            </a:r>
            <a:r>
              <a:rPr lang="en-US" sz="2000" dirty="0">
                <a:solidFill>
                  <a:schemeClr val="bg1"/>
                </a:solidFill>
                <a:latin typeface="Adobe Garamond Pro Bold" panose="02020702060506020403" pitchFamily="18" charset="0"/>
                <a:cs typeface="Times New Roman" panose="02020603050405020304" pitchFamily="18" charset="0"/>
              </a:rPr>
              <a:t>.</a:t>
            </a:r>
            <a:endParaRPr lang="en-ID" sz="2000" dirty="0">
              <a:solidFill>
                <a:schemeClr val="bg1"/>
              </a:solidFill>
              <a:latin typeface="Adobe Garamond Pro Bold" panose="02020702060506020403" pitchFamily="18" charset="0"/>
              <a:cs typeface="Times New Roman" panose="02020603050405020304" pitchFamily="18" charset="0"/>
            </a:endParaRPr>
          </a:p>
        </p:txBody>
      </p:sp>
    </p:spTree>
    <p:extLst>
      <p:ext uri="{BB962C8B-B14F-4D97-AF65-F5344CB8AC3E}">
        <p14:creationId xmlns:p14="http://schemas.microsoft.com/office/powerpoint/2010/main" val="714382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Maka akan muncul hasil seperti ini.</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kemudian kita deploy dan jalan kan seperti yang sebelum nya yang menggunakan wallet metamask atau wallet dari remix. </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060FE749-FEE7-4A11-8565-E26C36907561}"/>
              </a:ext>
            </a:extLst>
          </p:cNvPr>
          <p:cNvPicPr>
            <a:picLocks noChangeAspect="1"/>
          </p:cNvPicPr>
          <p:nvPr/>
        </p:nvPicPr>
        <p:blipFill>
          <a:blip r:embed="rId2"/>
          <a:stretch>
            <a:fillRect/>
          </a:stretch>
        </p:blipFill>
        <p:spPr>
          <a:xfrm>
            <a:off x="4290341" y="482599"/>
            <a:ext cx="3760470" cy="4178300"/>
          </a:xfrm>
          <a:prstGeom prst="rect">
            <a:avLst/>
          </a:prstGeom>
        </p:spPr>
      </p:pic>
    </p:spTree>
    <p:extLst>
      <p:ext uri="{BB962C8B-B14F-4D97-AF65-F5344CB8AC3E}">
        <p14:creationId xmlns:p14="http://schemas.microsoft.com/office/powerpoint/2010/main" val="33253072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7046F-89C4-42B4-8E42-76E7DDD2BB31}"/>
              </a:ext>
            </a:extLst>
          </p:cNvPr>
          <p:cNvPicPr>
            <a:picLocks noChangeAspect="1"/>
          </p:cNvPicPr>
          <p:nvPr/>
        </p:nvPicPr>
        <p:blipFill rotWithShape="1">
          <a:blip r:embed="rId3"/>
          <a:srcRect r="51333"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Aft>
                <a:spcPts val="600"/>
              </a:spcAft>
              <a:buClr>
                <a:schemeClr val="tx2"/>
              </a:buClr>
              <a:buSzPct val="70000"/>
              <a:buFont typeface="Wingdings 2" charset="2"/>
              <a:buNone/>
            </a:pPr>
            <a:r>
              <a:rPr lang="en-US" sz="14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Understanding (Unsigned) Integers</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kita membuat file baru lagi di remix dengan isi coodingan seperti ini </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Ada dua hal penting untuk dilihat di sini:</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tidak diinisialisasi, tetapi seperti yang akan kita lihat sebentar lagi, masih memiliki nilai default</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publik secara otomatis membuat fungsi pengambil dalam soliditas.</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81082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E90A2-6D43-4673-84F8-67B91082F303}"/>
              </a:ext>
            </a:extLst>
          </p:cNvPr>
          <p:cNvPicPr>
            <a:picLocks noChangeAspect="1"/>
          </p:cNvPicPr>
          <p:nvPr/>
        </p:nvPicPr>
        <p:blipFill rotWithShape="1">
          <a:blip r:embed="rId3"/>
          <a:srcRect r="21333"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Yang telah kita amati dari sini:</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Transaksi baru akan dikirim dan kita dapat melihatnya pada di konsol remix nya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Smart contract kita ini tersedia plugin “deploy dan run transaksi” sehingga kita dapat membatalkan nya </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368231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3CE87F-037F-4CA5-9557-A934137BF268}"/>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E6A655"/>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Disini kita bisa lihat bahwa interaksi nya sukses di jalan kan.</a:t>
            </a:r>
          </a:p>
        </p:txBody>
      </p:sp>
      <p:pic>
        <p:nvPicPr>
          <p:cNvPr id="4" name="Picture 3">
            <a:extLst>
              <a:ext uri="{FF2B5EF4-FFF2-40B4-BE49-F238E27FC236}">
                <a16:creationId xmlns:a16="http://schemas.microsoft.com/office/drawing/2014/main" id="{9BC3C77E-693B-496A-BF15-72E07C68C9AB}"/>
              </a:ext>
            </a:extLst>
          </p:cNvPr>
          <p:cNvPicPr>
            <a:picLocks noChangeAspect="1"/>
          </p:cNvPicPr>
          <p:nvPr/>
        </p:nvPicPr>
        <p:blipFill>
          <a:blip r:embed="rId3"/>
          <a:stretch>
            <a:fillRect/>
          </a:stretch>
        </p:blipFill>
        <p:spPr>
          <a:xfrm>
            <a:off x="482601" y="2467985"/>
            <a:ext cx="8195145" cy="1823418"/>
          </a:xfrm>
          <a:prstGeom prst="rect">
            <a:avLst/>
          </a:prstGeom>
        </p:spPr>
      </p:pic>
    </p:spTree>
    <p:extLst>
      <p:ext uri="{BB962C8B-B14F-4D97-AF65-F5344CB8AC3E}">
        <p14:creationId xmlns:p14="http://schemas.microsoft.com/office/powerpoint/2010/main" val="135274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03EAE-0241-4CEF-B110-DC59B3DDC31F}"/>
              </a:ext>
            </a:extLst>
          </p:cNvPr>
          <p:cNvPicPr>
            <a:picLocks noChangeAspect="1"/>
          </p:cNvPicPr>
          <p:nvPr/>
        </p:nvPicPr>
        <p:blipFill rotWithShape="1">
          <a:blip r:embed="rId3"/>
          <a:srcRect l="18421" r="31213" b="2"/>
          <a:stretch/>
        </p:blipFill>
        <p:spPr>
          <a:xfrm>
            <a:off x="785070" y="1597250"/>
            <a:ext cx="3049098" cy="2443504"/>
          </a:xfrm>
          <a:prstGeom prst="rect">
            <a:avLst/>
          </a:prstGeom>
        </p:spPr>
      </p:pic>
      <p:sp>
        <p:nvSpPr>
          <p:cNvPr id="7" name="TextBox 6">
            <a:extLst>
              <a:ext uri="{FF2B5EF4-FFF2-40B4-BE49-F238E27FC236}">
                <a16:creationId xmlns:a16="http://schemas.microsoft.com/office/drawing/2014/main" id="{CAFE7528-580A-4A7D-8932-C3F46CDDEE6B}"/>
              </a:ext>
            </a:extLst>
          </p:cNvPr>
          <p:cNvSpPr txBox="1"/>
          <p:nvPr/>
        </p:nvSpPr>
        <p:spPr>
          <a:xfrm>
            <a:off x="4292146" y="1299336"/>
            <a:ext cx="4159704" cy="3044064"/>
          </a:xfrm>
          <a:prstGeom prst="rect">
            <a:avLst/>
          </a:prstGeom>
        </p:spPr>
        <p:txBody>
          <a:bodyPr vert="horz" lIns="91440" tIns="45720" rIns="91440" bIns="45720" rtlCol="0" anchor="ctr">
            <a:normAutofit/>
          </a:bodyPr>
          <a:lstStyle/>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interaksi klik “myUnit” akan tetapi pada saat interaksi smart contrac kita ini remix akan otomatis interaksi nya. </a:t>
            </a:r>
          </a:p>
          <a:p>
            <a:pPr>
              <a:spcBef>
                <a:spcPct val="20000"/>
              </a:spcBef>
              <a:spcAft>
                <a:spcPts val="600"/>
              </a:spcAft>
              <a:buClr>
                <a:srgbClr val="EFB06B"/>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Saat kita klik “myUnit” kita akan memanggil fungsi pengambil yang dibuat secara otomatis dari variable public tersebut</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13694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421687" y="313027"/>
            <a:ext cx="4171167" cy="37078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3. Jika </a:t>
            </a:r>
            <a:r>
              <a:rPr lang="en-US" sz="2000" dirty="0" err="1">
                <a:latin typeface="Adobe Garamond Pro Bold" panose="02020702060506020403" pitchFamily="18" charset="0"/>
              </a:rPr>
              <a:t>sudah</a:t>
            </a:r>
            <a:r>
              <a:rPr lang="en-US" sz="2000" dirty="0">
                <a:latin typeface="Adobe Garamond Pro Bold" panose="02020702060506020403" pitchFamily="18" charset="0"/>
              </a:rPr>
              <a:t> login </a:t>
            </a:r>
            <a:r>
              <a:rPr lang="en-US" sz="2000" dirty="0" err="1">
                <a:latin typeface="Adobe Garamond Pro Bold" panose="02020702060506020403" pitchFamily="18" charset="0"/>
              </a:rPr>
              <a:t>atau</a:t>
            </a:r>
            <a:r>
              <a:rPr lang="en-US" sz="2000" dirty="0">
                <a:latin typeface="Adobe Garamond Pro Bold" panose="02020702060506020403" pitchFamily="18" charset="0"/>
              </a:rPr>
              <a:t> daftar di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tampilan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pPr marL="1339850"/>
            <a:r>
              <a:rPr lang="en-US" sz="2000" dirty="0">
                <a:latin typeface="Adobe Garamond Pro Bold" panose="02020702060506020403" pitchFamily="18" charset="0"/>
              </a:rPr>
              <a:t>4.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menu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–advance- </a:t>
            </a:r>
            <a:r>
              <a:rPr lang="en-US" sz="2000" dirty="0" err="1">
                <a:latin typeface="Adobe Garamond Pro Bold" panose="02020702060506020403" pitchFamily="18" charset="0"/>
              </a:rPr>
              <a:t>cari</a:t>
            </a:r>
            <a:r>
              <a:rPr lang="en-US" sz="2000" dirty="0">
                <a:latin typeface="Adobe Garamond Pro Bold" panose="02020702060506020403" pitchFamily="18" charset="0"/>
              </a:rPr>
              <a:t> show test network</a:t>
            </a:r>
            <a:endParaRPr lang="en-ID" sz="2000" dirty="0">
              <a:latin typeface="Adobe Garamond Pro Bold" panose="02020702060506020403" pitchFamily="18" charset="0"/>
            </a:endParaRPr>
          </a:p>
        </p:txBody>
      </p:sp>
      <p:pic>
        <p:nvPicPr>
          <p:cNvPr id="12" name="Picture 11">
            <a:extLst>
              <a:ext uri="{FF2B5EF4-FFF2-40B4-BE49-F238E27FC236}">
                <a16:creationId xmlns:a16="http://schemas.microsoft.com/office/drawing/2014/main" id="{99934428-1308-4B03-8D41-A44665BF68A5}"/>
              </a:ext>
            </a:extLst>
          </p:cNvPr>
          <p:cNvPicPr>
            <a:picLocks noChangeAspect="1"/>
          </p:cNvPicPr>
          <p:nvPr/>
        </p:nvPicPr>
        <p:blipFill>
          <a:blip r:embed="rId2"/>
          <a:stretch>
            <a:fillRect/>
          </a:stretch>
        </p:blipFill>
        <p:spPr>
          <a:xfrm>
            <a:off x="5190722" y="2262899"/>
            <a:ext cx="2114953" cy="2776080"/>
          </a:xfrm>
          <a:prstGeom prst="rect">
            <a:avLst/>
          </a:prstGeom>
        </p:spPr>
      </p:pic>
      <p:pic>
        <p:nvPicPr>
          <p:cNvPr id="14" name="Picture 13">
            <a:extLst>
              <a:ext uri="{FF2B5EF4-FFF2-40B4-BE49-F238E27FC236}">
                <a16:creationId xmlns:a16="http://schemas.microsoft.com/office/drawing/2014/main" id="{24C61ABC-F727-4EEB-B42D-B2F74FDEE81C}"/>
              </a:ext>
            </a:extLst>
          </p:cNvPr>
          <p:cNvPicPr>
            <a:picLocks noChangeAspect="1"/>
          </p:cNvPicPr>
          <p:nvPr/>
        </p:nvPicPr>
        <p:blipFill rotWithShape="1">
          <a:blip r:embed="rId3"/>
          <a:srcRect l="-4328" t="15026" r="-1" b="-1"/>
          <a:stretch/>
        </p:blipFill>
        <p:spPr>
          <a:xfrm>
            <a:off x="6943726" y="2324100"/>
            <a:ext cx="247650" cy="228600"/>
          </a:xfrm>
          <a:prstGeom prst="rect">
            <a:avLst/>
          </a:prstGeom>
        </p:spPr>
      </p:pic>
      <p:pic>
        <p:nvPicPr>
          <p:cNvPr id="16" name="Picture 15">
            <a:extLst>
              <a:ext uri="{FF2B5EF4-FFF2-40B4-BE49-F238E27FC236}">
                <a16:creationId xmlns:a16="http://schemas.microsoft.com/office/drawing/2014/main" id="{20F9597D-1B9C-402B-AE74-5A2C4C315455}"/>
              </a:ext>
            </a:extLst>
          </p:cNvPr>
          <p:cNvPicPr>
            <a:picLocks noChangeAspect="1"/>
          </p:cNvPicPr>
          <p:nvPr/>
        </p:nvPicPr>
        <p:blipFill>
          <a:blip r:embed="rId4"/>
          <a:stretch>
            <a:fillRect/>
          </a:stretch>
        </p:blipFill>
        <p:spPr>
          <a:xfrm>
            <a:off x="98426" y="88900"/>
            <a:ext cx="2235199" cy="3931957"/>
          </a:xfrm>
          <a:prstGeom prst="rect">
            <a:avLst/>
          </a:prstGeom>
        </p:spPr>
      </p:pic>
      <p:pic>
        <p:nvPicPr>
          <p:cNvPr id="18" name="Picture 17">
            <a:extLst>
              <a:ext uri="{FF2B5EF4-FFF2-40B4-BE49-F238E27FC236}">
                <a16:creationId xmlns:a16="http://schemas.microsoft.com/office/drawing/2014/main" id="{E142FD8A-9C87-4D7D-A32D-FBA787951547}"/>
              </a:ext>
            </a:extLst>
          </p:cNvPr>
          <p:cNvPicPr>
            <a:picLocks noChangeAspect="1"/>
          </p:cNvPicPr>
          <p:nvPr/>
        </p:nvPicPr>
        <p:blipFill>
          <a:blip r:embed="rId5"/>
          <a:stretch>
            <a:fillRect/>
          </a:stretch>
        </p:blipFill>
        <p:spPr>
          <a:xfrm>
            <a:off x="2412906" y="88900"/>
            <a:ext cx="2324526" cy="3931957"/>
          </a:xfrm>
          <a:prstGeom prst="rect">
            <a:avLst/>
          </a:prstGeom>
        </p:spPr>
      </p:pic>
    </p:spTree>
    <p:extLst>
      <p:ext uri="{BB962C8B-B14F-4D97-AF65-F5344CB8AC3E}">
        <p14:creationId xmlns:p14="http://schemas.microsoft.com/office/powerpoint/2010/main" val="19097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6B8FEF-36E2-40C3-BFC1-AFCF0670311A}"/>
              </a:ext>
            </a:extLst>
          </p:cNvPr>
          <p:cNvPicPr>
            <a:picLocks noChangeAspect="1"/>
          </p:cNvPicPr>
          <p:nvPr/>
        </p:nvPicPr>
        <p:blipFill rotWithShape="1">
          <a:blip r:embed="rId3"/>
          <a:srcRect l="3880" b="11214"/>
          <a:stretch/>
        </p:blipFill>
        <p:spPr>
          <a:xfrm>
            <a:off x="832737" y="1386159"/>
            <a:ext cx="2548239" cy="600220"/>
          </a:xfrm>
          <a:prstGeom prst="rect">
            <a:avLst/>
          </a:prstGeom>
        </p:spPr>
      </p:pic>
      <p:pic>
        <p:nvPicPr>
          <p:cNvPr id="9" name="Picture 8">
            <a:extLst>
              <a:ext uri="{FF2B5EF4-FFF2-40B4-BE49-F238E27FC236}">
                <a16:creationId xmlns:a16="http://schemas.microsoft.com/office/drawing/2014/main" id="{280B6485-EFDC-418A-91DD-6F27BF5A20F3}"/>
              </a:ext>
            </a:extLst>
          </p:cNvPr>
          <p:cNvPicPr>
            <a:picLocks noChangeAspect="1"/>
          </p:cNvPicPr>
          <p:nvPr/>
        </p:nvPicPr>
        <p:blipFill rotWithShape="1">
          <a:blip r:embed="rId4"/>
          <a:srcRect b="7246"/>
          <a:stretch/>
        </p:blipFill>
        <p:spPr>
          <a:xfrm>
            <a:off x="1285847" y="2648641"/>
            <a:ext cx="1642018" cy="1689946"/>
          </a:xfrm>
          <a:prstGeom prst="rect">
            <a:avLst/>
          </a:prstGeom>
        </p:spPr>
      </p:pic>
      <p:sp>
        <p:nvSpPr>
          <p:cNvPr id="7" name="TextBox 6">
            <a:extLst>
              <a:ext uri="{FF2B5EF4-FFF2-40B4-BE49-F238E27FC236}">
                <a16:creationId xmlns:a16="http://schemas.microsoft.com/office/drawing/2014/main" id="{F0C683E3-EE02-4F2B-9B90-D803560963D4}"/>
              </a:ext>
            </a:extLst>
          </p:cNvPr>
          <p:cNvSpPr txBox="1"/>
          <p:nvPr/>
        </p:nvSpPr>
        <p:spPr>
          <a:xfrm>
            <a:off x="3859620" y="1454150"/>
            <a:ext cx="4483554" cy="2998587"/>
          </a:xfrm>
          <a:prstGeom prst="rect">
            <a:avLst/>
          </a:prstGeom>
        </p:spPr>
        <p:txBody>
          <a:bodyPr vert="horz" lIns="91440" tIns="45720" rIns="91440" bIns="45720" rtlCol="0" anchor="t">
            <a:normAutofit/>
          </a:bodyPr>
          <a:lstStyle/>
          <a:p>
            <a:pPr>
              <a:spcBef>
                <a:spcPct val="20000"/>
              </a:spcBef>
              <a:spcAft>
                <a:spcPts val="600"/>
              </a:spcAft>
              <a:buClr>
                <a:srgbClr val="EDA243"/>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Write a setter function </a:t>
            </a: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koodingan kita menambahkan sebuah fungsi baru </a:t>
            </a:r>
          </a:p>
          <a:p>
            <a:pPr marL="457200" indent="-457200">
              <a:spcBef>
                <a:spcPct val="20000"/>
              </a:spcBef>
              <a:spcAft>
                <a:spcPts val="600"/>
              </a:spcAft>
              <a:buClr>
                <a:srgbClr val="EDA243"/>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dimana ada transaksi lama(atas) dan baru(bawah) kita dapat mehilangkan transaksi lama dan pakai transaksi baru </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9556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8A27A-09B2-4AA0-A922-BFF6C418178E}"/>
              </a:ext>
            </a:extLst>
          </p:cNvPr>
          <p:cNvPicPr>
            <a:picLocks noChangeAspect="1"/>
          </p:cNvPicPr>
          <p:nvPr/>
        </p:nvPicPr>
        <p:blipFill rotWithShape="1">
          <a:blip r:embed="rId3"/>
          <a:srcRect t="85" r="4" b="1562"/>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8" name="Picture 7">
            <a:extLst>
              <a:ext uri="{FF2B5EF4-FFF2-40B4-BE49-F238E27FC236}">
                <a16:creationId xmlns:a16="http://schemas.microsoft.com/office/drawing/2014/main" id="{575AB9F5-5F80-43CD-A5D7-4BA79FB80BEA}"/>
              </a:ext>
            </a:extLst>
          </p:cNvPr>
          <p:cNvPicPr>
            <a:picLocks noChangeAspect="1"/>
          </p:cNvPicPr>
          <p:nvPr/>
        </p:nvPicPr>
        <p:blipFill rotWithShape="1">
          <a:blip r:embed="rId4"/>
          <a:srcRect t="15444" r="3" b="10876"/>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transaksi baru ini kita klik “set myUnit” maka akan output nya menjadi 0</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990600"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isi kolom myUnit nya “5” lalu klik set myUnit</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86003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C7719-C39A-48C5-A336-51235CA18CB3}"/>
              </a:ext>
            </a:extLst>
          </p:cNvPr>
          <p:cNvPicPr>
            <a:picLocks noChangeAspect="1"/>
          </p:cNvPicPr>
          <p:nvPr/>
        </p:nvPicPr>
        <p:blipFill>
          <a:blip r:embed="rId3"/>
          <a:stretch>
            <a:fillRect/>
          </a:stretch>
        </p:blipFill>
        <p:spPr>
          <a:xfrm>
            <a:off x="482601" y="761374"/>
            <a:ext cx="8195145" cy="1720981"/>
          </a:xfrm>
          <a:prstGeom prst="rect">
            <a:avLst/>
          </a:prstGeom>
        </p:spPr>
      </p:pic>
      <p:sp>
        <p:nvSpPr>
          <p:cNvPr id="7" name="TextBox 6">
            <a:extLst>
              <a:ext uri="{FF2B5EF4-FFF2-40B4-BE49-F238E27FC236}">
                <a16:creationId xmlns:a16="http://schemas.microsoft.com/office/drawing/2014/main" id="{2143C883-C12C-4A95-B9BD-7F3A720B569C}"/>
              </a:ext>
            </a:extLst>
          </p:cNvPr>
          <p:cNvSpPr txBox="1"/>
          <p:nvPr/>
        </p:nvSpPr>
        <p:spPr>
          <a:xfrm>
            <a:off x="3854826" y="3156165"/>
            <a:ext cx="4822920" cy="1387988"/>
          </a:xfrm>
          <a:prstGeom prst="rect">
            <a:avLst/>
          </a:prstGeom>
        </p:spPr>
        <p:txBody>
          <a:bodyPr vert="horz" lIns="91440" tIns="45720" rIns="91440" bIns="45720" rtlCol="0" anchor="ctr">
            <a:normAutofit/>
          </a:bodyPr>
          <a:lstStyle/>
          <a:p>
            <a:pPr marL="342900" indent="-342900">
              <a:spcBef>
                <a:spcPct val="20000"/>
              </a:spcBef>
              <a:spcAft>
                <a:spcPts val="600"/>
              </a:spcAft>
              <a:buClr>
                <a:srgbClr val="03BEF3"/>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ini adalah hasil transaksi nya </a:t>
            </a:r>
          </a:p>
        </p:txBody>
      </p:sp>
    </p:spTree>
    <p:extLst>
      <p:ext uri="{BB962C8B-B14F-4D97-AF65-F5344CB8AC3E}">
        <p14:creationId xmlns:p14="http://schemas.microsoft.com/office/powerpoint/2010/main" val="221908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236513" y="1255257"/>
            <a:ext cx="4060956"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myUnit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hanya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membaca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nilai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tidak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ada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transaksi</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dikirim</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jaringan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melainkan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panggilan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tersebut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sehingga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melihat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hasil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gambar</a:t>
            </a:r>
            <a:r>
              <a:rPr lang="en-US" sz="2000" dirty="0">
                <a:solidFill>
                  <a:schemeClr val="bg1"/>
                </a:solidFill>
                <a:latin typeface="Adobe Garamond Pro Bold" panose="02020702060506020403" pitchFamily="18" charset="0"/>
              </a:rPr>
              <a:t> di </a:t>
            </a:r>
            <a:r>
              <a:rPr lang="en-US" sz="2000" dirty="0" err="1">
                <a:solidFill>
                  <a:schemeClr val="bg1"/>
                </a:solidFill>
                <a:latin typeface="Adobe Garamond Pro Bold" panose="02020702060506020403" pitchFamily="18" charset="0"/>
              </a:rPr>
              <a:t>bawah</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9633375E-C11A-4E13-99F9-A67BA6B02EDD}"/>
              </a:ext>
            </a:extLst>
          </p:cNvPr>
          <p:cNvPicPr>
            <a:picLocks noChangeAspect="1"/>
          </p:cNvPicPr>
          <p:nvPr/>
        </p:nvPicPr>
        <p:blipFill>
          <a:blip r:embed="rId2"/>
          <a:stretch>
            <a:fillRect/>
          </a:stretch>
        </p:blipFill>
        <p:spPr>
          <a:xfrm>
            <a:off x="334010" y="855430"/>
            <a:ext cx="2614930" cy="2097279"/>
          </a:xfrm>
          <a:prstGeom prst="rect">
            <a:avLst/>
          </a:prstGeom>
        </p:spPr>
      </p:pic>
      <p:pic>
        <p:nvPicPr>
          <p:cNvPr id="7" name="Picture 6">
            <a:extLst>
              <a:ext uri="{FF2B5EF4-FFF2-40B4-BE49-F238E27FC236}">
                <a16:creationId xmlns:a16="http://schemas.microsoft.com/office/drawing/2014/main" id="{99E88715-AE6B-4F62-ADC0-FFC496A8B827}"/>
              </a:ext>
            </a:extLst>
          </p:cNvPr>
          <p:cNvPicPr>
            <a:picLocks noChangeAspect="1"/>
          </p:cNvPicPr>
          <p:nvPr/>
        </p:nvPicPr>
        <p:blipFill>
          <a:blip r:embed="rId3"/>
          <a:stretch>
            <a:fillRect/>
          </a:stretch>
        </p:blipFill>
        <p:spPr>
          <a:xfrm>
            <a:off x="2399359" y="3239430"/>
            <a:ext cx="6744641" cy="323895"/>
          </a:xfrm>
          <a:prstGeom prst="rect">
            <a:avLst/>
          </a:prstGeom>
        </p:spPr>
      </p:pic>
    </p:spTree>
    <p:extLst>
      <p:ext uri="{BB962C8B-B14F-4D97-AF65-F5344CB8AC3E}">
        <p14:creationId xmlns:p14="http://schemas.microsoft.com/office/powerpoint/2010/main" val="3998102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descr="Angled shot of pen on a graph">
            <a:extLst>
              <a:ext uri="{FF2B5EF4-FFF2-40B4-BE49-F238E27FC236}">
                <a16:creationId xmlns:a16="http://schemas.microsoft.com/office/drawing/2014/main" id="{3FD3F497-D8D3-9286-EF3A-3013F75B1655}"/>
              </a:ext>
            </a:extLst>
          </p:cNvPr>
          <p:cNvPicPr>
            <a:picLocks noChangeAspect="1"/>
          </p:cNvPicPr>
          <p:nvPr/>
        </p:nvPicPr>
        <p:blipFill rotWithShape="1">
          <a:blip r:embed="rId3"/>
          <a:srcRect l="1600" r="39066"/>
          <a:stretch/>
        </p:blipFill>
        <p:spPr>
          <a:xfrm>
            <a:off x="-6466" y="10"/>
            <a:ext cx="4571999" cy="5143490"/>
          </a:xfrm>
          <a:prstGeom prst="rect">
            <a:avLst/>
          </a:prstGeom>
        </p:spPr>
      </p:pic>
      <p:sp>
        <p:nvSpPr>
          <p:cNvPr id="7" name="TextBox 6">
            <a:extLst>
              <a:ext uri="{FF2B5EF4-FFF2-40B4-BE49-F238E27FC236}">
                <a16:creationId xmlns:a16="http://schemas.microsoft.com/office/drawing/2014/main" id="{16F8C4F4-455E-4442-B20D-EBE43BE4A983}"/>
              </a:ext>
            </a:extLst>
          </p:cNvPr>
          <p:cNvSpPr txBox="1"/>
          <p:nvPr/>
        </p:nvSpPr>
        <p:spPr>
          <a:xfrm>
            <a:off x="5175369" y="1299336"/>
            <a:ext cx="3302697" cy="3044064"/>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Transaction vs Call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transaction is necessary, if a value in a Smart Contract needs to be updated (writing to state). A call is done, if a value is</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read. Transactions cost Ether (gas), need to be mined and therefore take a while until the value is reflected, which you will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see later. Calls are virtually free and instant.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Great! Now you know the basic workflow, how to deploy and how to update your code during development. But working only</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Integers is a bit boring. Let's level up a bit and learn some more types before doing our first project.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Please note: In the next sections I will silently assume you are deploying a version of a Smart Contract and delete the old</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instance, whenever we do some changes. I recommend repeating this a few times so you don't forget it.</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44770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4BAFE-EB12-4F8A-BF3C-20AC17E9B7E9}"/>
              </a:ext>
            </a:extLst>
          </p:cNvPr>
          <p:cNvPicPr>
            <a:picLocks noChangeAspect="1"/>
          </p:cNvPicPr>
          <p:nvPr/>
        </p:nvPicPr>
        <p:blipFill rotWithShape="1">
          <a:blip r:embed="rId3"/>
          <a:srcRect r="15999"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Boolean Types in Solidity</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ngooding seperti syntax tersebut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melakukan deploy</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Boolean ini melakukan melihat bahwa variable diinisialisasi dengan nilai defaultnya apakay true atau false</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905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9434D4-95FA-4326-AE2B-4CE3DF847155}"/>
              </a:ext>
            </a:extLst>
          </p:cNvPr>
          <p:cNvPicPr>
            <a:picLocks noChangeAspect="1"/>
          </p:cNvPicPr>
          <p:nvPr/>
        </p:nvPicPr>
        <p:blipFill rotWithShape="1">
          <a:blip r:embed="rId3"/>
          <a:srcRect t="3465" r="3" b="14315"/>
          <a:stretch/>
        </p:blipFill>
        <p:spPr>
          <a:xfrm>
            <a:off x="-6466" y="10"/>
            <a:ext cx="4571999" cy="2537450"/>
          </a:xfrm>
          <a:prstGeom prst="rect">
            <a:avLst/>
          </a:prstGeom>
        </p:spPr>
      </p:pic>
      <p:pic>
        <p:nvPicPr>
          <p:cNvPr id="4" name="Picture 3">
            <a:extLst>
              <a:ext uri="{FF2B5EF4-FFF2-40B4-BE49-F238E27FC236}">
                <a16:creationId xmlns:a16="http://schemas.microsoft.com/office/drawing/2014/main" id="{388AD826-9BD0-4C89-B0C5-44AC94B968B0}"/>
              </a:ext>
            </a:extLst>
          </p:cNvPr>
          <p:cNvPicPr>
            <a:picLocks noChangeAspect="1"/>
          </p:cNvPicPr>
          <p:nvPr/>
        </p:nvPicPr>
        <p:blipFill rotWithShape="1">
          <a:blip r:embed="rId4"/>
          <a:srcRect t="8869" r="-1" b="12781"/>
          <a:stretch/>
        </p:blipFill>
        <p:spPr>
          <a:xfrm>
            <a:off x="-7985" y="2571750"/>
            <a:ext cx="4571999" cy="257175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deploy kita klik myBool apakah berisi false atau true</a:t>
            </a:r>
          </a:p>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kita isikan dengan kata true lalu klik setMyBool dan klik myBool maka akan seperti gambar di bawah nya </a:t>
            </a:r>
          </a:p>
          <a:p>
            <a:pPr marL="0" indent="0" defTabSz="457200">
              <a:spcAft>
                <a:spcPts val="600"/>
              </a:spcAft>
              <a:buClr>
                <a:schemeClr val="tx2"/>
              </a:buClr>
              <a:buSzPct val="70000"/>
              <a:buFont typeface="Wingdings 2" charset="2"/>
              <a:buNone/>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23900" defTabSz="457200">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pada operator Boolean ini memiliki operator standar yang kita inginkan “ Operator:!(negasi logis),&amp;&amp;(logis konjungsi,”dan”),||(disjungsi logis,”atau”),==(persamaan),!=(ketidaksetaraan). </a:t>
            </a:r>
          </a:p>
        </p:txBody>
      </p:sp>
    </p:spTree>
    <p:extLst>
      <p:ext uri="{BB962C8B-B14F-4D97-AF65-F5344CB8AC3E}">
        <p14:creationId xmlns:p14="http://schemas.microsoft.com/office/powerpoint/2010/main" val="113721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85B74E-F9A8-4251-A5CA-142704BE7DC0}"/>
              </a:ext>
            </a:extLst>
          </p:cNvPr>
          <p:cNvSpPr txBox="1"/>
          <p:nvPr/>
        </p:nvSpPr>
        <p:spPr>
          <a:xfrm>
            <a:off x="4874076" y="839106"/>
            <a:ext cx="3787323" cy="3560761"/>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Overflow dan underflow</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Pada versi Solidity sebelumnya (sebelumnya Solidity 0.8.x) sebuah bilangan bulat akan secara otomatis berguling ke angka yang lebih rendah atau lebih tinggi. </a:t>
            </a:r>
          </a:p>
          <a:p>
            <a:pPr>
              <a:lnSpc>
                <a:spcPct val="90000"/>
              </a:lnSpc>
              <a:spcBef>
                <a:spcPct val="20000"/>
              </a:spcBef>
              <a:spcAft>
                <a:spcPts val="600"/>
              </a:spcAft>
              <a:buClr>
                <a:schemeClr val="tx2"/>
              </a:buClr>
              <a:buSzPct val="70000"/>
              <a:buFont typeface="Wingdings 2" charset="2"/>
            </a:pPr>
            <a:endParaRPr lang="en-US" sz="1500">
              <a:ln>
                <a:solidFill>
                  <a:schemeClr val="bg1">
                    <a:lumMod val="75000"/>
                    <a:lumOff val="25000"/>
                    <a:alpha val="10000"/>
                  </a:schemeClr>
                </a:solidFill>
              </a:ln>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Jika anda akan mengurangi 0 dengan 1 (0-1) pada bilangan bulat yang tidak ditandatangani, hasilnya tidak akan menjadi -1, atau kesalahan, hasilnya akan sederhana:</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MAX(Uint).</a:t>
            </a:r>
          </a:p>
        </p:txBody>
      </p:sp>
    </p:spTree>
    <p:extLst>
      <p:ext uri="{BB962C8B-B14F-4D97-AF65-F5344CB8AC3E}">
        <p14:creationId xmlns:p14="http://schemas.microsoft.com/office/powerpoint/2010/main" val="407957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AB1927-D8D6-4B8A-99DF-704D2BCF8705}"/>
              </a:ext>
            </a:extLst>
          </p:cNvPr>
          <p:cNvPicPr>
            <a:picLocks noChangeAspect="1"/>
          </p:cNvPicPr>
          <p:nvPr/>
        </p:nvPicPr>
        <p:blipFill rotWithShape="1">
          <a:blip r:embed="rId3"/>
          <a:srcRect l="3218" r="5570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8" name="Picture 7">
            <a:extLst>
              <a:ext uri="{FF2B5EF4-FFF2-40B4-BE49-F238E27FC236}">
                <a16:creationId xmlns:a16="http://schemas.microsoft.com/office/drawing/2014/main" id="{3FA2F254-967D-456E-8C5A-8D31CB487ECE}"/>
              </a:ext>
            </a:extLst>
          </p:cNvPr>
          <p:cNvPicPr>
            <a:picLocks noChangeAspect="1"/>
          </p:cNvPicPr>
          <p:nvPr/>
        </p:nvPicPr>
        <p:blipFill rotWithShape="1">
          <a:blip r:embed="rId4"/>
          <a:srcRect t="15247" r="3" b="20300"/>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membuat file baru, dengan berisi syntax seperti berikut.</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apa hasil nya saat kita memanggil penurunan maka hasil awal nya “myUint8 adalah 0:”</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61016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97348-EBB9-4DA3-98EE-33F4D29B6A69}"/>
              </a:ext>
            </a:extLst>
          </p:cNvPr>
          <p:cNvPicPr>
            <a:picLocks noChangeAspect="1"/>
          </p:cNvPicPr>
          <p:nvPr/>
        </p:nvPicPr>
        <p:blipFill rotWithShape="1">
          <a:blip r:embed="rId3"/>
          <a:srcRect r="26628" b="2"/>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itu kita klik decrement ini pada myUint8 akan berkurang satu sehingga seperti gambar in. maka transaksi berjalan dengan sempurna sehingga nilai myUint nya itu “255:”</a:t>
            </a:r>
          </a:p>
        </p:txBody>
      </p:sp>
    </p:spTree>
    <p:extLst>
      <p:ext uri="{BB962C8B-B14F-4D97-AF65-F5344CB8AC3E}">
        <p14:creationId xmlns:p14="http://schemas.microsoft.com/office/powerpoint/2010/main" val="25349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2D5BBD-2E3A-4545-8A47-17B8FDE0FCCF}"/>
              </a:ext>
            </a:extLst>
          </p:cNvPr>
          <p:cNvPicPr>
            <a:picLocks noChangeAspect="1"/>
          </p:cNvPicPr>
          <p:nvPr/>
        </p:nvPicPr>
        <p:blipFill>
          <a:blip r:embed="rId3"/>
          <a:stretch>
            <a:fillRect/>
          </a:stretch>
        </p:blipFill>
        <p:spPr>
          <a:xfrm>
            <a:off x="855576" y="963660"/>
            <a:ext cx="2039763" cy="1290149"/>
          </a:xfrm>
          <a:prstGeom prst="rect">
            <a:avLst/>
          </a:prstGeom>
        </p:spPr>
      </p:pic>
      <p:pic>
        <p:nvPicPr>
          <p:cNvPr id="17" name="Picture 16">
            <a:extLst>
              <a:ext uri="{FF2B5EF4-FFF2-40B4-BE49-F238E27FC236}">
                <a16:creationId xmlns:a16="http://schemas.microsoft.com/office/drawing/2014/main" id="{283CBF7A-20D6-4C26-B326-7602B325844F}"/>
              </a:ext>
            </a:extLst>
          </p:cNvPr>
          <p:cNvPicPr>
            <a:picLocks noChangeAspect="1"/>
          </p:cNvPicPr>
          <p:nvPr/>
        </p:nvPicPr>
        <p:blipFill>
          <a:blip r:embed="rId4"/>
          <a:stretch>
            <a:fillRect/>
          </a:stretch>
        </p:blipFill>
        <p:spPr>
          <a:xfrm>
            <a:off x="3978962" y="759318"/>
            <a:ext cx="1265631" cy="1698834"/>
          </a:xfrm>
          <a:prstGeom prst="rect">
            <a:avLst/>
          </a:prstGeom>
        </p:spPr>
      </p:pic>
      <p:pic>
        <p:nvPicPr>
          <p:cNvPr id="15" name="Picture 14">
            <a:extLst>
              <a:ext uri="{FF2B5EF4-FFF2-40B4-BE49-F238E27FC236}">
                <a16:creationId xmlns:a16="http://schemas.microsoft.com/office/drawing/2014/main" id="{262EE37C-4B63-43D1-9ECF-6FB17E94D2B1}"/>
              </a:ext>
            </a:extLst>
          </p:cNvPr>
          <p:cNvPicPr>
            <a:picLocks noChangeAspect="1"/>
          </p:cNvPicPr>
          <p:nvPr/>
        </p:nvPicPr>
        <p:blipFill>
          <a:blip r:embed="rId5"/>
          <a:stretch>
            <a:fillRect/>
          </a:stretch>
        </p:blipFill>
        <p:spPr>
          <a:xfrm>
            <a:off x="6698581" y="743683"/>
            <a:ext cx="1299034" cy="1709256"/>
          </a:xfrm>
          <a:prstGeom prst="rect">
            <a:avLst/>
          </a:prstGeom>
        </p:spPr>
      </p:pic>
      <p:sp>
        <p:nvSpPr>
          <p:cNvPr id="9" name="Content Placeholder 2">
            <a:extLst>
              <a:ext uri="{FF2B5EF4-FFF2-40B4-BE49-F238E27FC236}">
                <a16:creationId xmlns:a16="http://schemas.microsoft.com/office/drawing/2014/main" id="{790A1C7E-4572-4917-8641-957AAF5C6510}"/>
              </a:ext>
            </a:extLst>
          </p:cNvPr>
          <p:cNvSpPr>
            <a:spLocks noGrp="1"/>
          </p:cNvSpPr>
          <p:nvPr>
            <p:ph idx="1"/>
          </p:nvPr>
        </p:nvSpPr>
        <p:spPr>
          <a:xfrm>
            <a:off x="3360873" y="2911243"/>
            <a:ext cx="5089794" cy="1432157"/>
          </a:xfrm>
        </p:spPr>
        <p:txBody>
          <a:bodyPr anchor="ctr">
            <a:normAutofit/>
          </a:bodyPr>
          <a:lstStyle/>
          <a:p>
            <a:r>
              <a:rPr lang="en-US" dirty="0">
                <a:latin typeface="Adobe Garamond Pro Bold" panose="02020702060506020403" pitchFamily="18" charset="0"/>
              </a:rPr>
              <a:t>5. Lalu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etherium</a:t>
            </a:r>
            <a:r>
              <a:rPr lang="en-US" dirty="0">
                <a:latin typeface="Adobe Garamond Pro Bold" panose="02020702060506020403" pitchFamily="18" charset="0"/>
              </a:rPr>
              <a:t> network dan </a:t>
            </a:r>
            <a:r>
              <a:rPr lang="en-US" dirty="0" err="1">
                <a:latin typeface="Adobe Garamond Pro Bold" panose="02020702060506020403" pitchFamily="18" charset="0"/>
              </a:rPr>
              <a:t>pilih</a:t>
            </a:r>
            <a:r>
              <a:rPr lang="en-US" dirty="0">
                <a:latin typeface="Adobe Garamond Pro Bold" panose="02020702060506020403" pitchFamily="18" charset="0"/>
              </a:rPr>
              <a:t> </a:t>
            </a:r>
            <a:r>
              <a:rPr lang="en-US" dirty="0" err="1">
                <a:latin typeface="Adobe Garamond Pro Bold" panose="02020702060506020403" pitchFamily="18" charset="0"/>
              </a:rPr>
              <a:t>goerli</a:t>
            </a:r>
            <a:r>
              <a:rPr lang="en-US" dirty="0">
                <a:latin typeface="Adobe Garamond Pro Bold" panose="02020702060506020403" pitchFamily="18" charset="0"/>
              </a:rPr>
              <a:t> test network </a:t>
            </a:r>
          </a:p>
          <a:p>
            <a:pPr marL="0" indent="0">
              <a:buNone/>
            </a:pPr>
            <a:endParaRPr lang="en-US" dirty="0">
              <a:latin typeface="Adobe Garamond Pro Bold" panose="02020702060506020403" pitchFamily="18" charset="0"/>
            </a:endParaRPr>
          </a:p>
          <a:p>
            <a:pPr marL="622300"/>
            <a:r>
              <a:rPr lang="en-US" dirty="0">
                <a:latin typeface="Adobe Garamond Pro Bold" panose="02020702060506020403" pitchFamily="18" charset="0"/>
              </a:rPr>
              <a:t>6. </a:t>
            </a:r>
            <a:r>
              <a:rPr lang="en-US" dirty="0" err="1">
                <a:latin typeface="Adobe Garamond Pro Bold" panose="02020702060506020403" pitchFamily="18" charset="0"/>
              </a:rPr>
              <a:t>Setelah</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buy,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test faucet</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7297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AD996C-C01F-4AA9-BA50-CE0A223E395C}"/>
              </a:ext>
            </a:extLst>
          </p:cNvPr>
          <p:cNvPicPr>
            <a:picLocks noChangeAspect="1"/>
          </p:cNvPicPr>
          <p:nvPr/>
        </p:nvPicPr>
        <p:blipFill>
          <a:blip r:embed="rId3"/>
          <a:stretch>
            <a:fillRect/>
          </a:stretch>
        </p:blipFill>
        <p:spPr>
          <a:xfrm>
            <a:off x="832737" y="1351813"/>
            <a:ext cx="2548239" cy="668912"/>
          </a:xfrm>
          <a:prstGeom prst="rect">
            <a:avLst/>
          </a:prstGeom>
        </p:spPr>
      </p:pic>
      <p:pic>
        <p:nvPicPr>
          <p:cNvPr id="4" name="Picture 3">
            <a:extLst>
              <a:ext uri="{FF2B5EF4-FFF2-40B4-BE49-F238E27FC236}">
                <a16:creationId xmlns:a16="http://schemas.microsoft.com/office/drawing/2014/main" id="{BD660731-B855-4074-B673-480382E0786C}"/>
              </a:ext>
            </a:extLst>
          </p:cNvPr>
          <p:cNvPicPr>
            <a:picLocks noChangeAspect="1"/>
          </p:cNvPicPr>
          <p:nvPr/>
        </p:nvPicPr>
        <p:blipFill>
          <a:blip r:embed="rId4"/>
          <a:stretch>
            <a:fillRect/>
          </a:stretch>
        </p:blipFill>
        <p:spPr>
          <a:xfrm>
            <a:off x="832737" y="3057228"/>
            <a:ext cx="2548239" cy="872771"/>
          </a:xfrm>
          <a:prstGeom prst="rect">
            <a:avLst/>
          </a:prstGeom>
        </p:spPr>
      </p:pic>
      <p:sp>
        <p:nvSpPr>
          <p:cNvPr id="8" name="TextBox 7">
            <a:extLst>
              <a:ext uri="{FF2B5EF4-FFF2-40B4-BE49-F238E27FC236}">
                <a16:creationId xmlns:a16="http://schemas.microsoft.com/office/drawing/2014/main" id="{CDD51B79-1546-450C-AF53-E82D6C08DA3B}"/>
              </a:ext>
            </a:extLst>
          </p:cNvPr>
          <p:cNvSpPr txBox="1"/>
          <p:nvPr/>
        </p:nvSpPr>
        <p:spPr>
          <a:xfrm>
            <a:off x="3859620" y="1454150"/>
            <a:ext cx="4483554" cy="2998587"/>
          </a:xfrm>
          <a:prstGeom prst="rect">
            <a:avLst/>
          </a:prstGeom>
        </p:spPr>
        <p:txBody>
          <a:bodyPr vert="horz" lIns="91440" tIns="45720" rIns="91440" bIns="45720" rtlCol="0" anchor="t">
            <a:normAutofit/>
          </a:bodyPr>
          <a:lstStyle/>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melakukan solidity 0.8 difference, dan koodingan seperti di gambar</a:t>
            </a:r>
          </a:p>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klik decrement sehingga terjadi pada gambar di bawahnya </a:t>
            </a:r>
          </a:p>
        </p:txBody>
      </p:sp>
    </p:spTree>
    <p:extLst>
      <p:ext uri="{BB962C8B-B14F-4D97-AF65-F5344CB8AC3E}">
        <p14:creationId xmlns:p14="http://schemas.microsoft.com/office/powerpoint/2010/main" val="203884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60CD1-0A13-442D-9CF9-C2FA6ED2B029}"/>
              </a:ext>
            </a:extLst>
          </p:cNvPr>
          <p:cNvPicPr>
            <a:picLocks noChangeAspect="1"/>
          </p:cNvPicPr>
          <p:nvPr/>
        </p:nvPicPr>
        <p:blipFill rotWithShape="1">
          <a:blip r:embed="rId3"/>
          <a:srcRect t="11532" r="-1" b="15910"/>
          <a:stretch/>
        </p:blipFill>
        <p:spPr>
          <a:xfrm>
            <a:off x="-6466" y="10"/>
            <a:ext cx="4571999" cy="2537450"/>
          </a:xfrm>
          <a:prstGeom prst="rect">
            <a:avLst/>
          </a:prstGeom>
        </p:spPr>
      </p:pic>
      <p:pic>
        <p:nvPicPr>
          <p:cNvPr id="7" name="Picture 6">
            <a:extLst>
              <a:ext uri="{FF2B5EF4-FFF2-40B4-BE49-F238E27FC236}">
                <a16:creationId xmlns:a16="http://schemas.microsoft.com/office/drawing/2014/main" id="{6138FAF1-A28C-4D2D-94F2-B3E639524F1D}"/>
              </a:ext>
            </a:extLst>
          </p:cNvPr>
          <p:cNvPicPr>
            <a:picLocks noChangeAspect="1"/>
          </p:cNvPicPr>
          <p:nvPr/>
        </p:nvPicPr>
        <p:blipFill rotWithShape="1">
          <a:blip r:embed="rId4"/>
          <a:srcRect r="39111" b="1"/>
          <a:stretch/>
        </p:blipFill>
        <p:spPr>
          <a:xfrm>
            <a:off x="-7985" y="2571750"/>
            <a:ext cx="4571999" cy="2571750"/>
          </a:xfrm>
          <a:prstGeom prst="rect">
            <a:avLst/>
          </a:prstGeom>
        </p:spPr>
      </p:pic>
      <p:sp>
        <p:nvSpPr>
          <p:cNvPr id="8" name="TextBox 7">
            <a:extLst>
              <a:ext uri="{FF2B5EF4-FFF2-40B4-BE49-F238E27FC236}">
                <a16:creationId xmlns:a16="http://schemas.microsoft.com/office/drawing/2014/main" id="{2817108B-F4DA-436B-9CD2-E03E42FDE698}"/>
              </a:ext>
            </a:extLst>
          </p:cNvPr>
          <p:cNvSpPr txBox="1"/>
          <p:nvPr/>
        </p:nvSpPr>
        <p:spPr>
          <a:xfrm>
            <a:off x="5175369" y="1299336"/>
            <a:ext cx="3302697" cy="3044064"/>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eror dikarenakan pada variable “myUint8” nya itu tetap 0 sehingga tidak dapat roll lagi</a:t>
            </a:r>
          </a:p>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kita ubah lagi koodingan agar dapat roll dan tidak ada tanda silang lagi, syntax seperti gambar di bawah.</a:t>
            </a:r>
          </a:p>
        </p:txBody>
      </p:sp>
    </p:spTree>
    <p:extLst>
      <p:ext uri="{BB962C8B-B14F-4D97-AF65-F5344CB8AC3E}">
        <p14:creationId xmlns:p14="http://schemas.microsoft.com/office/powerpoint/2010/main" val="204274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4BDB-4374-44FB-BD3E-D3ECE6B9809F}"/>
              </a:ext>
            </a:extLst>
          </p:cNvPr>
          <p:cNvPicPr>
            <a:picLocks noChangeAspect="1"/>
          </p:cNvPicPr>
          <p:nvPr/>
        </p:nvPicPr>
        <p:blipFill rotWithShape="1">
          <a:blip r:embed="rId3"/>
          <a:srcRect l="12996" r="34909" b="-2"/>
          <a:stretch/>
        </p:blipFill>
        <p:spPr>
          <a:xfrm>
            <a:off x="-7986" y="10"/>
            <a:ext cx="3428736" cy="5143490"/>
          </a:xfrm>
          <a:prstGeom prst="rect">
            <a:avLst/>
          </a:prstGeom>
        </p:spPr>
      </p:pic>
      <p:sp>
        <p:nvSpPr>
          <p:cNvPr id="9" name="Content Placeholder 2">
            <a:extLst>
              <a:ext uri="{FF2B5EF4-FFF2-40B4-BE49-F238E27FC236}">
                <a16:creationId xmlns:a16="http://schemas.microsoft.com/office/drawing/2014/main" id="{076AA7D4-D322-4FF3-8A74-C9608DF992A8}"/>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FAAC3A"/>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Sehingga kita klik decrement lalu klik myUint8 dan itu akan menghasilkan “0:uint8: 255”</a:t>
            </a:r>
          </a:p>
        </p:txBody>
      </p:sp>
    </p:spTree>
    <p:extLst>
      <p:ext uri="{BB962C8B-B14F-4D97-AF65-F5344CB8AC3E}">
        <p14:creationId xmlns:p14="http://schemas.microsoft.com/office/powerpoint/2010/main" val="360365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3394BF-20E6-40FD-8E88-57950764562A}"/>
              </a:ext>
            </a:extLst>
          </p:cNvPr>
          <p:cNvSpPr txBox="1"/>
          <p:nvPr/>
        </p:nvSpPr>
        <p:spPr>
          <a:xfrm>
            <a:off x="685346" y="767442"/>
            <a:ext cx="4519234" cy="3427843"/>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Address types</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Satu tipe, yang sangat spesifik untuk Ethereum dan Solidity, adalah tipe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Ethereum mendukung transfer Eter dan komunikasi antara Kontrak Cerdas. Mereka tinggal di sebuah alamat.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dapat disimpan dalam Kontrak Cerdas dan dapat digunakan untuk mentransfer Eter dari Kontrak Cerdas ke alamat yang disimpan di variable.</a:t>
            </a:r>
          </a:p>
          <a:p>
            <a:pPr>
              <a:lnSpc>
                <a:spcPct val="90000"/>
              </a:lnSpc>
              <a:spcBef>
                <a:spcPct val="20000"/>
              </a:spcBef>
              <a:spcAft>
                <a:spcPts val="600"/>
              </a:spcAft>
              <a:buClr>
                <a:schemeClr val="tx2"/>
              </a:buClr>
              <a:buSzPct val="70000"/>
              <a:buFont typeface="Wingdings 2" charset="2"/>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 situlah variabel dari alamat tipe masuk.</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Secara umum, variabel dari alamat tipe menampung 20 byte. Itu semua yang terjadi secara internal. Mari kita lihat apa yang bisa kita lakukan dengan</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Soliditas dan alamat.</a:t>
            </a:r>
          </a:p>
        </p:txBody>
      </p:sp>
    </p:spTree>
    <p:extLst>
      <p:ext uri="{BB962C8B-B14F-4D97-AF65-F5344CB8AC3E}">
        <p14:creationId xmlns:p14="http://schemas.microsoft.com/office/powerpoint/2010/main" val="301791522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8FE44C95-7655-4A7B-8DB8-82433D9D74FF}"/>
              </a:ext>
            </a:extLst>
          </p:cNvPr>
          <p:cNvPicPr>
            <a:picLocks noChangeAspect="1"/>
          </p:cNvPicPr>
          <p:nvPr/>
        </p:nvPicPr>
        <p:blipFill>
          <a:blip r:embed="rId2"/>
          <a:stretch>
            <a:fillRect/>
          </a:stretch>
        </p:blipFill>
        <p:spPr>
          <a:xfrm>
            <a:off x="94891" y="44450"/>
            <a:ext cx="5010509" cy="2605922"/>
          </a:xfrm>
          <a:prstGeom prst="rect">
            <a:avLst/>
          </a:prstGeom>
        </p:spPr>
      </p:pic>
      <p:pic>
        <p:nvPicPr>
          <p:cNvPr id="7" name="Picture 6">
            <a:extLst>
              <a:ext uri="{FF2B5EF4-FFF2-40B4-BE49-F238E27FC236}">
                <a16:creationId xmlns:a16="http://schemas.microsoft.com/office/drawing/2014/main" id="{F4EE6DA0-EE7F-4EAB-B34C-8425134803E4}"/>
              </a:ext>
            </a:extLst>
          </p:cNvPr>
          <p:cNvPicPr>
            <a:picLocks noChangeAspect="1"/>
          </p:cNvPicPr>
          <p:nvPr/>
        </p:nvPicPr>
        <p:blipFill>
          <a:blip r:embed="rId3"/>
          <a:stretch>
            <a:fillRect/>
          </a:stretch>
        </p:blipFill>
        <p:spPr>
          <a:xfrm>
            <a:off x="2587445" y="2832154"/>
            <a:ext cx="2705478" cy="2152950"/>
          </a:xfrm>
          <a:prstGeom prst="rect">
            <a:avLst/>
          </a:prstGeom>
        </p:spPr>
      </p:pic>
      <p:sp>
        <p:nvSpPr>
          <p:cNvPr id="8" name="TextBox 7">
            <a:extLst>
              <a:ext uri="{FF2B5EF4-FFF2-40B4-BE49-F238E27FC236}">
                <a16:creationId xmlns:a16="http://schemas.microsoft.com/office/drawing/2014/main" id="{AC9E6D19-C5E9-4FE5-BA52-1DCF8EDCA220}"/>
              </a:ext>
            </a:extLst>
          </p:cNvPr>
          <p:cNvSpPr txBox="1"/>
          <p:nvPr/>
        </p:nvSpPr>
        <p:spPr>
          <a:xfrm>
            <a:off x="5105400" y="1113145"/>
            <a:ext cx="3879661"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Langkah </a:t>
            </a: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p:txBody>
      </p:sp>
      <p:sp>
        <p:nvSpPr>
          <p:cNvPr id="9" name="TextBox 8">
            <a:extLst>
              <a:ext uri="{FF2B5EF4-FFF2-40B4-BE49-F238E27FC236}">
                <a16:creationId xmlns:a16="http://schemas.microsoft.com/office/drawing/2014/main" id="{BA34F561-3BE5-47E4-8C26-9E621D601B8B}"/>
              </a:ext>
            </a:extLst>
          </p:cNvPr>
          <p:cNvSpPr txBox="1"/>
          <p:nvPr/>
        </p:nvSpPr>
        <p:spPr>
          <a:xfrm>
            <a:off x="5105400" y="3455981"/>
            <a:ext cx="3843380" cy="707886"/>
          </a:xfrm>
          <a:prstGeom prst="rect">
            <a:avLst/>
          </a:prstGeom>
          <a:noFill/>
        </p:spPr>
        <p:txBody>
          <a:bodyPr wrap="square">
            <a:spAutoFit/>
          </a:bodyPr>
          <a:lstStyle/>
          <a:p>
            <a:pPr marL="533400" indent="-285750">
              <a:buFont typeface="Arial" panose="020B0604020202020204" pitchFamily="34" charset="0"/>
              <a:buChar char="•"/>
            </a:pPr>
            <a:r>
              <a:rPr lang="en-ID" sz="2000" dirty="0">
                <a:latin typeface="Adobe Garamond Pro Bold" panose="02020702060506020403" pitchFamily="18" charset="0"/>
              </a:rPr>
              <a:t>Lalu </a:t>
            </a:r>
            <a:r>
              <a:rPr lang="en-ID" sz="2000" dirty="0" err="1">
                <a:latin typeface="Adobe Garamond Pro Bold" panose="02020702060506020403" pitchFamily="18" charset="0"/>
              </a:rPr>
              <a:t>kita</a:t>
            </a:r>
            <a:r>
              <a:rPr lang="en-ID" sz="2000" dirty="0">
                <a:latin typeface="Adobe Garamond Pro Bold" panose="02020702060506020403" pitchFamily="18" charset="0"/>
              </a:rPr>
              <a:t> deploy </a:t>
            </a:r>
            <a:r>
              <a:rPr lang="en-ID" sz="2000" dirty="0" err="1">
                <a:latin typeface="Adobe Garamond Pro Bold" panose="02020702060506020403" pitchFamily="18" charset="0"/>
              </a:rPr>
              <a:t>sehingga</a:t>
            </a:r>
            <a:r>
              <a:rPr lang="en-ID" sz="2000" dirty="0">
                <a:latin typeface="Adobe Garamond Pro Bold" panose="02020702060506020403" pitchFamily="18" charset="0"/>
              </a:rPr>
              <a:t> </a:t>
            </a:r>
            <a:r>
              <a:rPr lang="en-ID" sz="2000" dirty="0" err="1">
                <a:latin typeface="Adobe Garamond Pro Bold" panose="02020702060506020403" pitchFamily="18" charset="0"/>
              </a:rPr>
              <a:t>menghasilkan</a:t>
            </a:r>
            <a:r>
              <a:rPr lang="en-ID" sz="2000" dirty="0">
                <a:latin typeface="Adobe Garamond Pro Bold" panose="02020702060506020403" pitchFamily="18" charset="0"/>
              </a:rPr>
              <a:t> </a:t>
            </a:r>
            <a:r>
              <a:rPr lang="en-ID" sz="2000" dirty="0" err="1">
                <a:latin typeface="Adobe Garamond Pro Bold" panose="02020702060506020403" pitchFamily="18" charset="0"/>
              </a:rPr>
              <a:t>gambar</a:t>
            </a:r>
            <a:r>
              <a:rPr lang="en-ID" sz="2000" dirty="0">
                <a:latin typeface="Adobe Garamond Pro Bold" panose="02020702060506020403" pitchFamily="18" charset="0"/>
              </a:rPr>
              <a:t> </a:t>
            </a:r>
            <a:r>
              <a:rPr lang="en-ID" sz="2000" dirty="0" err="1">
                <a:latin typeface="Adobe Garamond Pro Bold" panose="02020702060506020403" pitchFamily="18" charset="0"/>
              </a:rPr>
              <a:t>berikut</a:t>
            </a:r>
            <a:r>
              <a:rPr lang="en-ID" sz="2000" dirty="0">
                <a:latin typeface="Adobe Garamond Pro Bold" panose="02020702060506020403" pitchFamily="18" charset="0"/>
              </a:rPr>
              <a:t> </a:t>
            </a:r>
          </a:p>
        </p:txBody>
      </p:sp>
    </p:spTree>
    <p:extLst>
      <p:ext uri="{BB962C8B-B14F-4D97-AF65-F5344CB8AC3E}">
        <p14:creationId xmlns:p14="http://schemas.microsoft.com/office/powerpoint/2010/main" val="8716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664200" y="1171321"/>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800" dirty="0" err="1">
                <a:latin typeface="Adobe Garamond Pro Bold" panose="02020702060506020403" pitchFamily="18" charset="0"/>
              </a:rPr>
              <a:t>Pertama</a:t>
            </a:r>
            <a:r>
              <a:rPr lang="en-US" sz="1800" dirty="0">
                <a:latin typeface="Adobe Garamond Pro Bold" panose="02020702060506020403" pitchFamily="18" charset="0"/>
              </a:rPr>
              <a:t> </a:t>
            </a:r>
            <a:r>
              <a:rPr lang="en-US" sz="1800" dirty="0" err="1">
                <a:latin typeface="Adobe Garamond Pro Bold" panose="02020702060506020403" pitchFamily="18" charset="0"/>
              </a:rPr>
              <a:t>kita</a:t>
            </a:r>
            <a:r>
              <a:rPr lang="en-US" sz="1800" dirty="0">
                <a:latin typeface="Adobe Garamond Pro Bold" panose="02020702060506020403" pitchFamily="18" charset="0"/>
              </a:rPr>
              <a:t> copy link wallet </a:t>
            </a:r>
            <a:r>
              <a:rPr lang="en-US" sz="1800" dirty="0" err="1">
                <a:latin typeface="Adobe Garamond Pro Bold" panose="02020702060506020403" pitchFamily="18" charset="0"/>
              </a:rPr>
              <a:t>kita</a:t>
            </a:r>
            <a:r>
              <a:rPr lang="en-US" sz="1800" dirty="0">
                <a:latin typeface="Adobe Garamond Pro Bold" panose="02020702060506020403" pitchFamily="18" charset="0"/>
              </a:rPr>
              <a:t> </a:t>
            </a:r>
          </a:p>
          <a:p>
            <a:pPr>
              <a:buFont typeface="+mj-lt"/>
              <a:buAutoNum type="arabicPeriod"/>
            </a:pPr>
            <a:r>
              <a:rPr lang="en-US" sz="1800" dirty="0">
                <a:latin typeface="Adobe Garamond Pro Bold" panose="02020702060506020403" pitchFamily="18" charset="0"/>
              </a:rPr>
              <a:t>Lalu copy pada </a:t>
            </a:r>
            <a:r>
              <a:rPr lang="en-US" sz="1800" dirty="0" err="1">
                <a:latin typeface="Adobe Garamond Pro Bold" panose="02020702060506020403" pitchFamily="18" charset="0"/>
              </a:rPr>
              <a:t>kolom</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r>
              <a:rPr lang="en-US" sz="1800" dirty="0">
                <a:latin typeface="Adobe Garamond Pro Bold" panose="02020702060506020403" pitchFamily="18" charset="0"/>
              </a:rPr>
              <a:t> </a:t>
            </a:r>
            <a:r>
              <a:rPr lang="en-US" sz="1800" dirty="0" err="1">
                <a:latin typeface="Adobe Garamond Pro Bold" panose="02020702060506020403" pitchFamily="18" charset="0"/>
              </a:rPr>
              <a:t>lalu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myAddress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getbalanceOfAccount</a:t>
            </a:r>
            <a:endParaRPr lang="en-ID" sz="1800" dirty="0">
              <a:latin typeface="Adobe Garamond Pro Bold" panose="02020702060506020403" pitchFamily="18" charset="0"/>
            </a:endParaRPr>
          </a:p>
          <a:p>
            <a:pPr marL="457200" indent="-457200">
              <a:buFont typeface="+mj-lt"/>
              <a:buAutoNum type="arabicPeriod"/>
            </a:pPr>
            <a:endParaRPr lang="en-ID" sz="28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E3A9168B-5B8E-47C3-B4D5-C8E21871850B}"/>
              </a:ext>
            </a:extLst>
          </p:cNvPr>
          <p:cNvPicPr>
            <a:picLocks noChangeAspect="1"/>
          </p:cNvPicPr>
          <p:nvPr/>
        </p:nvPicPr>
        <p:blipFill>
          <a:blip r:embed="rId2"/>
          <a:stretch>
            <a:fillRect/>
          </a:stretch>
        </p:blipFill>
        <p:spPr>
          <a:xfrm>
            <a:off x="610951" y="191607"/>
            <a:ext cx="2115439" cy="651494"/>
          </a:xfrm>
          <a:prstGeom prst="rect">
            <a:avLst/>
          </a:prstGeom>
        </p:spPr>
      </p:pic>
      <p:pic>
        <p:nvPicPr>
          <p:cNvPr id="7" name="Picture 6">
            <a:extLst>
              <a:ext uri="{FF2B5EF4-FFF2-40B4-BE49-F238E27FC236}">
                <a16:creationId xmlns:a16="http://schemas.microsoft.com/office/drawing/2014/main" id="{79DB9F82-B532-4C2E-A92F-EFC566F32B63}"/>
              </a:ext>
            </a:extLst>
          </p:cNvPr>
          <p:cNvPicPr>
            <a:picLocks noChangeAspect="1"/>
          </p:cNvPicPr>
          <p:nvPr/>
        </p:nvPicPr>
        <p:blipFill>
          <a:blip r:embed="rId3"/>
          <a:stretch>
            <a:fillRect/>
          </a:stretch>
        </p:blipFill>
        <p:spPr>
          <a:xfrm>
            <a:off x="610951" y="931363"/>
            <a:ext cx="2169092" cy="1716879"/>
          </a:xfrm>
          <a:prstGeom prst="rect">
            <a:avLst/>
          </a:prstGeom>
        </p:spPr>
      </p:pic>
      <p:pic>
        <p:nvPicPr>
          <p:cNvPr id="8" name="Picture 7">
            <a:extLst>
              <a:ext uri="{FF2B5EF4-FFF2-40B4-BE49-F238E27FC236}">
                <a16:creationId xmlns:a16="http://schemas.microsoft.com/office/drawing/2014/main" id="{8A9A3E87-B895-403A-B860-5AD5BE922485}"/>
              </a:ext>
            </a:extLst>
          </p:cNvPr>
          <p:cNvPicPr>
            <a:picLocks noChangeAspect="1"/>
          </p:cNvPicPr>
          <p:nvPr/>
        </p:nvPicPr>
        <p:blipFill>
          <a:blip r:embed="rId4"/>
          <a:stretch>
            <a:fillRect/>
          </a:stretch>
        </p:blipFill>
        <p:spPr>
          <a:xfrm>
            <a:off x="633945" y="2736504"/>
            <a:ext cx="2146098" cy="1747537"/>
          </a:xfrm>
          <a:prstGeom prst="rect">
            <a:avLst/>
          </a:prstGeom>
        </p:spPr>
      </p:pic>
      <p:pic>
        <p:nvPicPr>
          <p:cNvPr id="9" name="Picture 8">
            <a:extLst>
              <a:ext uri="{FF2B5EF4-FFF2-40B4-BE49-F238E27FC236}">
                <a16:creationId xmlns:a16="http://schemas.microsoft.com/office/drawing/2014/main" id="{B2B21C2D-9FF5-4C4B-BDC7-6BEF4B8C8525}"/>
              </a:ext>
            </a:extLst>
          </p:cNvPr>
          <p:cNvPicPr>
            <a:picLocks noChangeAspect="1"/>
          </p:cNvPicPr>
          <p:nvPr/>
        </p:nvPicPr>
        <p:blipFill>
          <a:blip r:embed="rId5"/>
          <a:stretch>
            <a:fillRect/>
          </a:stretch>
        </p:blipFill>
        <p:spPr>
          <a:xfrm>
            <a:off x="3243788" y="2978599"/>
            <a:ext cx="2184422" cy="1885501"/>
          </a:xfrm>
          <a:prstGeom prst="rect">
            <a:avLst/>
          </a:prstGeom>
        </p:spPr>
      </p:pic>
      <p:sp>
        <p:nvSpPr>
          <p:cNvPr id="2" name="Rectangle 1">
            <a:extLst>
              <a:ext uri="{FF2B5EF4-FFF2-40B4-BE49-F238E27FC236}">
                <a16:creationId xmlns:a16="http://schemas.microsoft.com/office/drawing/2014/main" id="{94E2C979-AED1-483C-83F2-0FBCED02D051}"/>
              </a:ext>
            </a:extLst>
          </p:cNvPr>
          <p:cNvSpPr/>
          <p:nvPr/>
        </p:nvSpPr>
        <p:spPr>
          <a:xfrm>
            <a:off x="2517902" y="55836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1</a:t>
            </a:r>
          </a:p>
        </p:txBody>
      </p:sp>
      <p:sp>
        <p:nvSpPr>
          <p:cNvPr id="10" name="Rectangle 9">
            <a:extLst>
              <a:ext uri="{FF2B5EF4-FFF2-40B4-BE49-F238E27FC236}">
                <a16:creationId xmlns:a16="http://schemas.microsoft.com/office/drawing/2014/main" id="{B3CC36D1-4C05-4AAD-BA74-EFD9410225BA}"/>
              </a:ext>
            </a:extLst>
          </p:cNvPr>
          <p:cNvSpPr/>
          <p:nvPr/>
        </p:nvSpPr>
        <p:spPr>
          <a:xfrm>
            <a:off x="2517902" y="227040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2</a:t>
            </a:r>
          </a:p>
        </p:txBody>
      </p:sp>
      <p:sp>
        <p:nvSpPr>
          <p:cNvPr id="11" name="Rectangle 10">
            <a:extLst>
              <a:ext uri="{FF2B5EF4-FFF2-40B4-BE49-F238E27FC236}">
                <a16:creationId xmlns:a16="http://schemas.microsoft.com/office/drawing/2014/main" id="{86D38DB8-42D1-4081-A61A-C2A446FD0478}"/>
              </a:ext>
            </a:extLst>
          </p:cNvPr>
          <p:cNvSpPr/>
          <p:nvPr/>
        </p:nvSpPr>
        <p:spPr>
          <a:xfrm>
            <a:off x="2517902" y="3877659"/>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3</a:t>
            </a:r>
          </a:p>
        </p:txBody>
      </p:sp>
      <p:sp>
        <p:nvSpPr>
          <p:cNvPr id="12" name="Rectangle 11">
            <a:extLst>
              <a:ext uri="{FF2B5EF4-FFF2-40B4-BE49-F238E27FC236}">
                <a16:creationId xmlns:a16="http://schemas.microsoft.com/office/drawing/2014/main" id="{F6D47385-94C0-4106-B854-5C183F84277A}"/>
              </a:ext>
            </a:extLst>
          </p:cNvPr>
          <p:cNvSpPr/>
          <p:nvPr/>
        </p:nvSpPr>
        <p:spPr>
          <a:xfrm>
            <a:off x="5090489" y="4264795"/>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4</a:t>
            </a:r>
          </a:p>
        </p:txBody>
      </p:sp>
    </p:spTree>
    <p:extLst>
      <p:ext uri="{BB962C8B-B14F-4D97-AF65-F5344CB8AC3E}">
        <p14:creationId xmlns:p14="http://schemas.microsoft.com/office/powerpoint/2010/main" val="415664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F8D37A-BD05-42A9-9F45-4FFCA33726EB}"/>
              </a:ext>
            </a:extLst>
          </p:cNvPr>
          <p:cNvSpPr txBox="1"/>
          <p:nvPr/>
        </p:nvSpPr>
        <p:spPr>
          <a:xfrm>
            <a:off x="5178424" y="1456889"/>
            <a:ext cx="3965576" cy="3416320"/>
          </a:xfrm>
          <a:prstGeom prst="rect">
            <a:avLst/>
          </a:prstGeom>
          <a:noFill/>
        </p:spPr>
        <p:txBody>
          <a:bodyPr wrap="square">
            <a:spAutoFit/>
          </a:bodyPr>
          <a:lstStyle/>
          <a:p>
            <a:r>
              <a:rPr lang="en-US" dirty="0" err="1">
                <a:latin typeface="Adobe Garamond Pro Bold" panose="02020702060506020403" pitchFamily="18" charset="0"/>
              </a:rPr>
              <a:t>Maka</a:t>
            </a:r>
            <a:r>
              <a:rPr lang="en-US" dirty="0">
                <a:latin typeface="Adobe Garamond Pro Bold" panose="02020702060506020403" pitchFamily="18" charset="0"/>
              </a:rPr>
              <a:t> pada </a:t>
            </a:r>
            <a:r>
              <a:rPr lang="en-US" dirty="0" err="1">
                <a:latin typeface="Adobe Garamond Pro Bold" panose="02020702060506020403" pitchFamily="18" charset="0"/>
              </a:rPr>
              <a:t>Denominasi</a:t>
            </a:r>
            <a:r>
              <a:rPr lang="en-US" dirty="0">
                <a:latin typeface="Adobe Garamond Pro Bold" panose="02020702060506020403" pitchFamily="18" charset="0"/>
              </a:rPr>
              <a:t> </a:t>
            </a:r>
            <a:r>
              <a:rPr lang="en-US" dirty="0" err="1">
                <a:latin typeface="Adobe Garamond Pro Bold" panose="02020702060506020403" pitchFamily="18" charset="0"/>
              </a:rPr>
              <a:t>Etherium</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wei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yang </a:t>
            </a:r>
            <a:r>
              <a:rPr lang="en-US" dirty="0" err="1">
                <a:latin typeface="Adobe Garamond Pro Bold" panose="02020702060506020403" pitchFamily="18" charset="0"/>
              </a:rPr>
              <a:t>terkecil</a:t>
            </a:r>
            <a:r>
              <a:rPr lang="en-US" dirty="0">
                <a:latin typeface="Adobe Garamond Pro Bold" panose="02020702060506020403" pitchFamily="18" charset="0"/>
              </a:rPr>
              <a:t> </a:t>
            </a:r>
            <a:r>
              <a:rPr lang="en-US" dirty="0" err="1">
                <a:latin typeface="Adobe Garamond Pro Bold" panose="02020702060506020403" pitchFamily="18" charset="0"/>
              </a:rPr>
              <a:t>yaitu</a:t>
            </a:r>
            <a:r>
              <a:rPr lang="en-US" dirty="0">
                <a:latin typeface="Adobe Garamond Pro Bold" panose="02020702060506020403" pitchFamily="18" charset="0"/>
              </a:rPr>
              <a:t> 10^18 </a:t>
            </a:r>
            <a:r>
              <a:rPr lang="en-US" dirty="0" err="1">
                <a:latin typeface="Adobe Garamond Pro Bold" panose="02020702060506020403" pitchFamily="18" charset="0"/>
              </a:rPr>
              <a:t>wei</a:t>
            </a:r>
            <a:endParaRPr lang="en-US" dirty="0">
              <a:latin typeface="Adobe Garamond Pro Bold" panose="02020702060506020403" pitchFamily="18" charset="0"/>
            </a:endParaRPr>
          </a:p>
          <a:p>
            <a:r>
              <a:rPr lang="en-US" dirty="0">
                <a:latin typeface="Adobe Garamond Pro Bold" panose="02020702060506020403" pitchFamily="18" charset="0"/>
              </a:rPr>
              <a:t> </a:t>
            </a:r>
          </a:p>
          <a:p>
            <a:r>
              <a:rPr lang="en-US" dirty="0">
                <a:latin typeface="Adobe Garamond Pro Bold" panose="02020702060506020403" pitchFamily="18" charset="0"/>
              </a:rPr>
              <a:t>Jadi </a:t>
            </a:r>
            <a:r>
              <a:rPr lang="en-US" dirty="0" err="1">
                <a:latin typeface="Adobe Garamond Pro Bold" panose="02020702060506020403" pitchFamily="18" charset="0"/>
              </a:rPr>
              <a:t>saldo</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mirip</a:t>
            </a:r>
            <a:r>
              <a:rPr lang="en-US" dirty="0">
                <a:latin typeface="Adobe Garamond Pro Bold" panose="02020702060506020403" pitchFamily="18" charset="0"/>
              </a:rPr>
              <a:t> </a:t>
            </a:r>
            <a:r>
              <a:rPr lang="en-US" dirty="0" err="1">
                <a:latin typeface="Adobe Garamond Pro Bold" panose="02020702060506020403" pitchFamily="18" charset="0"/>
              </a:rPr>
              <a:t>dengan</a:t>
            </a:r>
            <a:r>
              <a:rPr lang="en-US" dirty="0">
                <a:latin typeface="Adobe Garamond Pro Bold" panose="02020702060506020403" pitchFamily="18" charset="0"/>
              </a:rPr>
              <a:t> pada </a:t>
            </a:r>
            <a:r>
              <a:rPr lang="en-US" dirty="0" err="1">
                <a:latin typeface="Adobe Garamond Pro Bold" panose="02020702060506020403" pitchFamily="18" charset="0"/>
              </a:rPr>
              <a:t>gambar</a:t>
            </a:r>
            <a:r>
              <a:rPr lang="en-US" dirty="0">
                <a:latin typeface="Adobe Garamond Pro Bold" panose="02020702060506020403" pitchFamily="18" charset="0"/>
              </a:rPr>
              <a:t> di </a:t>
            </a:r>
            <a:r>
              <a:rPr lang="en-US" dirty="0" err="1">
                <a:latin typeface="Adobe Garamond Pro Bold" panose="02020702060506020403" pitchFamily="18" charset="0"/>
              </a:rPr>
              <a:t>samping</a:t>
            </a:r>
            <a:r>
              <a:rPr lang="en-US" dirty="0">
                <a:latin typeface="Adobe Garamond Pro Bold" panose="02020702060506020403" pitchFamily="18" charset="0"/>
              </a:rPr>
              <a:t> </a:t>
            </a:r>
            <a:r>
              <a:rPr lang="en-US" dirty="0" err="1">
                <a:latin typeface="Adobe Garamond Pro Bold" panose="02020702060506020403" pitchFamily="18" charset="0"/>
              </a:rPr>
              <a:t>sekitar</a:t>
            </a:r>
            <a:r>
              <a:rPr lang="en-US" dirty="0">
                <a:latin typeface="Adobe Garamond Pro Bold" panose="02020702060506020403" pitchFamily="18" charset="0"/>
              </a:rPr>
              <a:t> 99.999999-ether, </a:t>
            </a:r>
            <a:r>
              <a:rPr lang="en-US" dirty="0" err="1">
                <a:latin typeface="Adobe Garamond Pro Bold" panose="02020702060506020403" pitchFamily="18" charset="0"/>
              </a:rPr>
              <a:t>kenapa</a:t>
            </a:r>
            <a:r>
              <a:rPr lang="en-US" dirty="0">
                <a:latin typeface="Adobe Garamond Pro Bold" panose="02020702060506020403" pitchFamily="18" charset="0"/>
              </a:rPr>
              <a:t> </a:t>
            </a:r>
            <a:r>
              <a:rPr lang="en-US" dirty="0" err="1">
                <a:latin typeface="Adobe Garamond Pro Bold" panose="02020702060506020403" pitchFamily="18" charset="0"/>
              </a:rPr>
              <a:t>tidak</a:t>
            </a:r>
            <a:r>
              <a:rPr lang="en-US" dirty="0">
                <a:latin typeface="Adobe Garamond Pro Bold" panose="02020702060506020403" pitchFamily="18" charset="0"/>
              </a:rPr>
              <a:t> 100 ether di </a:t>
            </a:r>
            <a:r>
              <a:rPr lang="en-US" dirty="0" err="1">
                <a:latin typeface="Adobe Garamond Pro Bold" panose="02020702060506020403" pitchFamily="18" charset="0"/>
              </a:rPr>
              <a:t>karena</a:t>
            </a:r>
            <a:r>
              <a:rPr lang="en-US" dirty="0">
                <a:latin typeface="Adobe Garamond Pro Bold" panose="02020702060506020403" pitchFamily="18" charset="0"/>
              </a:rPr>
              <a:t> </a:t>
            </a:r>
            <a:r>
              <a:rPr lang="en-US" dirty="0" err="1">
                <a:latin typeface="Adobe Garamond Pro Bold" panose="02020702060506020403" pitchFamily="18" charset="0"/>
              </a:rPr>
              <a:t>kan</a:t>
            </a:r>
            <a:r>
              <a:rPr lang="en-US" dirty="0">
                <a:latin typeface="Adobe Garamond Pro Bold" panose="02020702060506020403" pitchFamily="18" charset="0"/>
              </a:rPr>
              <a:t> ether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berasal</a:t>
            </a:r>
            <a:r>
              <a:rPr lang="en-US" dirty="0">
                <a:latin typeface="Adobe Garamond Pro Bold" panose="02020702060506020403" pitchFamily="18" charset="0"/>
              </a:rPr>
              <a:t> JavaScript VM </a:t>
            </a:r>
            <a:r>
              <a:rPr lang="en-US" dirty="0" err="1">
                <a:latin typeface="Adobe Garamond Pro Bold" panose="02020702060506020403" pitchFamily="18" charset="0"/>
              </a:rPr>
              <a:t>dimana</a:t>
            </a:r>
            <a:r>
              <a:rPr lang="en-US" dirty="0">
                <a:latin typeface="Adobe Garamond Pro Bold" panose="02020702060506020403" pitchFamily="18" charset="0"/>
              </a:rPr>
              <a:t> </a:t>
            </a:r>
            <a:r>
              <a:rPr lang="en-US" dirty="0" err="1">
                <a:latin typeface="Adobe Garamond Pro Bold" panose="02020702060506020403" pitchFamily="18" charset="0"/>
              </a:rPr>
              <a:t>simulasi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memberi</a:t>
            </a:r>
            <a:r>
              <a:rPr lang="en-US" dirty="0">
                <a:latin typeface="Adobe Garamond Pro Bold" panose="02020702060506020403" pitchFamily="18" charset="0"/>
              </a:rPr>
              <a:t> 100 ether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untuk</a:t>
            </a:r>
            <a:r>
              <a:rPr lang="en-US" dirty="0">
                <a:latin typeface="Adobe Garamond Pro Bold" panose="02020702060506020403" pitchFamily="18" charset="0"/>
              </a:rPr>
              <a:t> di </a:t>
            </a:r>
            <a:r>
              <a:rPr lang="en-US" dirty="0" err="1">
                <a:latin typeface="Adobe Garamond Pro Bold" panose="02020702060506020403" pitchFamily="18" charset="0"/>
              </a:rPr>
              <a:t>mainkan</a:t>
            </a:r>
            <a:r>
              <a:rPr lang="en-US" dirty="0">
                <a:latin typeface="Adobe Garamond Pro Bold" panose="02020702060506020403" pitchFamily="18" charset="0"/>
              </a:rPr>
              <a:t> dan </a:t>
            </a:r>
            <a:r>
              <a:rPr lang="en-US" dirty="0" err="1">
                <a:latin typeface="Adobe Garamond Pro Bold" panose="02020702060506020403" pitchFamily="18" charset="0"/>
              </a:rPr>
              <a:t>setiap</a:t>
            </a:r>
            <a:r>
              <a:rPr lang="en-US" dirty="0">
                <a:latin typeface="Adobe Garamond Pro Bold" panose="02020702060506020403" pitchFamily="18" charset="0"/>
              </a:rPr>
              <a:t> </a:t>
            </a:r>
            <a:r>
              <a:rPr lang="en-US" dirty="0" err="1">
                <a:latin typeface="Adobe Garamond Pro Bold" panose="02020702060506020403" pitchFamily="18" charset="0"/>
              </a:rPr>
              <a:t>biaya</a:t>
            </a:r>
            <a:r>
              <a:rPr lang="en-US" dirty="0">
                <a:latin typeface="Adobe Garamond Pro Bold" panose="02020702060506020403" pitchFamily="18" charset="0"/>
              </a:rPr>
              <a:t> </a:t>
            </a:r>
            <a:r>
              <a:rPr lang="en-US" dirty="0" err="1">
                <a:latin typeface="Adobe Garamond Pro Bold" panose="02020702060506020403" pitchFamily="18" charset="0"/>
              </a:rPr>
              <a:t>transaksi</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pasti</a:t>
            </a:r>
            <a:r>
              <a:rPr lang="en-US" dirty="0">
                <a:latin typeface="Adobe Garamond Pro Bold" panose="02020702060506020403" pitchFamily="18" charset="0"/>
              </a:rPr>
              <a:t> </a:t>
            </a:r>
            <a:r>
              <a:rPr lang="en-US" dirty="0" err="1">
                <a:latin typeface="Adobe Garamond Pro Bold" panose="02020702060506020403" pitchFamily="18" charset="0"/>
              </a:rPr>
              <a:t>ada</a:t>
            </a:r>
            <a:r>
              <a:rPr lang="en-US" dirty="0">
                <a:latin typeface="Adobe Garamond Pro Bold" panose="02020702060506020403" pitchFamily="18" charset="0"/>
              </a:rPr>
              <a:t> gas-cost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Biasa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sebutkan</a:t>
            </a:r>
            <a:r>
              <a:rPr lang="en-US" dirty="0">
                <a:latin typeface="Adobe Garamond Pro Bold" panose="02020702060506020403" pitchFamily="18" charset="0"/>
              </a:rPr>
              <a:t> </a:t>
            </a:r>
            <a:r>
              <a:rPr lang="en-US" dirty="0" err="1">
                <a:latin typeface="Adobe Garamond Pro Bold" panose="02020702060506020403" pitchFamily="18" charset="0"/>
              </a:rPr>
              <a:t>pajak</a:t>
            </a:r>
            <a:r>
              <a:rPr lang="en-US" dirty="0">
                <a:latin typeface="Adobe Garamond Pro Bold" panose="02020702060506020403" pitchFamily="18" charset="0"/>
              </a:rPr>
              <a:t> </a:t>
            </a:r>
            <a:r>
              <a:rPr lang="en-US" dirty="0" err="1">
                <a:latin typeface="Adobe Garamond Pro Bold" panose="02020702060506020403" pitchFamily="18" charset="0"/>
              </a:rPr>
              <a:t>dalam</a:t>
            </a:r>
            <a:r>
              <a:rPr lang="en-US" dirty="0">
                <a:latin typeface="Adobe Garamond Pro Bold" panose="02020702060506020403" pitchFamily="18" charset="0"/>
              </a:rPr>
              <a:t> blockchain </a:t>
            </a:r>
            <a:endParaRPr lang="en-ID" dirty="0">
              <a:latin typeface="Adobe Garamond Pro Bold" panose="02020702060506020403" pitchFamily="18" charset="0"/>
            </a:endParaRPr>
          </a:p>
        </p:txBody>
      </p:sp>
      <p:pic>
        <p:nvPicPr>
          <p:cNvPr id="8" name="Picture 7">
            <a:extLst>
              <a:ext uri="{FF2B5EF4-FFF2-40B4-BE49-F238E27FC236}">
                <a16:creationId xmlns:a16="http://schemas.microsoft.com/office/drawing/2014/main" id="{A5358B0D-98AB-4E0F-86F1-C8AD0942ED12}"/>
              </a:ext>
            </a:extLst>
          </p:cNvPr>
          <p:cNvPicPr>
            <a:picLocks noChangeAspect="1"/>
          </p:cNvPicPr>
          <p:nvPr/>
        </p:nvPicPr>
        <p:blipFill>
          <a:blip r:embed="rId2">
            <a:duotone>
              <a:prstClr val="black"/>
              <a:schemeClr val="accent1">
                <a:tint val="45000"/>
                <a:satMod val="400000"/>
              </a:schemeClr>
            </a:duotone>
          </a:blip>
          <a:stretch>
            <a:fillRect/>
          </a:stretch>
        </p:blipFill>
        <p:spPr>
          <a:xfrm>
            <a:off x="204226" y="1475939"/>
            <a:ext cx="4834498" cy="2054959"/>
          </a:xfrm>
          <a:prstGeom prst="rect">
            <a:avLst/>
          </a:prstGeom>
        </p:spPr>
      </p:pic>
    </p:spTree>
    <p:extLst>
      <p:ext uri="{BB962C8B-B14F-4D97-AF65-F5344CB8AC3E}">
        <p14:creationId xmlns:p14="http://schemas.microsoft.com/office/powerpoint/2010/main" val="2946112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30291D-E47B-40AF-B230-AE00BCCE5E49}"/>
              </a:ext>
            </a:extLst>
          </p:cNvPr>
          <p:cNvSpPr txBox="1"/>
          <p:nvPr/>
        </p:nvSpPr>
        <p:spPr>
          <a:xfrm>
            <a:off x="444500" y="1315641"/>
            <a:ext cx="7353300" cy="2862322"/>
          </a:xfrm>
          <a:prstGeom prst="rect">
            <a:avLst/>
          </a:prstGeom>
          <a:noFill/>
        </p:spPr>
        <p:txBody>
          <a:bodyPr wrap="square">
            <a:spAutoFit/>
          </a:bodyPr>
          <a:lstStyle/>
          <a:p>
            <a:r>
              <a:rPr lang="en-US" sz="2000" dirty="0">
                <a:latin typeface="Adobe Garamond Pro Bold" panose="02020702060506020403" pitchFamily="18" charset="0"/>
              </a:rPr>
              <a:t>String Type</a:t>
            </a:r>
          </a:p>
          <a:p>
            <a:r>
              <a:rPr lang="en-ID" sz="2000" dirty="0">
                <a:latin typeface="Adobe Garamond Pro Bold" panose="02020702060506020403" pitchFamily="18" charset="0"/>
              </a:rPr>
              <a:t>String </a:t>
            </a:r>
            <a:r>
              <a:rPr lang="en-ID" sz="2000" dirty="0" err="1">
                <a:latin typeface="Adobe Garamond Pro Bold" panose="02020702060506020403" pitchFamily="18" charset="0"/>
              </a:rPr>
              <a:t>sebenarnya</a:t>
            </a:r>
            <a:r>
              <a:rPr lang="en-ID" sz="2000" dirty="0">
                <a:latin typeface="Adobe Garamond Pro Bold" panose="02020702060506020403" pitchFamily="18" charset="0"/>
              </a:rPr>
              <a:t> </a:t>
            </a:r>
            <a:r>
              <a:rPr lang="en-ID" sz="2000" dirty="0" err="1">
                <a:latin typeface="Adobe Garamond Pro Bold" panose="02020702060506020403" pitchFamily="18" charset="0"/>
              </a:rPr>
              <a:t>adalah</a:t>
            </a:r>
            <a:r>
              <a:rPr lang="en-ID" sz="2000" dirty="0">
                <a:latin typeface="Adobe Garamond Pro Bold" panose="02020702060506020403" pitchFamily="18" charset="0"/>
              </a:rPr>
              <a:t> Array, sangat </a:t>
            </a:r>
            <a:r>
              <a:rPr lang="en-ID" sz="2000" dirty="0" err="1">
                <a:latin typeface="Adobe Garamond Pro Bold" panose="02020702060506020403" pitchFamily="18" charset="0"/>
              </a:rPr>
              <a:t>mirip</a:t>
            </a:r>
            <a:r>
              <a:rPr lang="en-ID" sz="2000" dirty="0">
                <a:latin typeface="Adobe Garamond Pro Bold" panose="02020702060506020403" pitchFamily="18" charset="0"/>
              </a:rPr>
              <a:t> </a:t>
            </a:r>
            <a:r>
              <a:rPr lang="en-ID" sz="2000" dirty="0" err="1">
                <a:latin typeface="Adobe Garamond Pro Bold" panose="02020702060506020403" pitchFamily="18" charset="0"/>
              </a:rPr>
              <a:t>dengan</a:t>
            </a:r>
            <a:r>
              <a:rPr lang="en-ID" sz="2000" dirty="0">
                <a:latin typeface="Adobe Garamond Pro Bold" panose="02020702060506020403" pitchFamily="18" charset="0"/>
              </a:rPr>
              <a:t> array byte. Jika </a:t>
            </a:r>
            <a:r>
              <a:rPr lang="en-ID" sz="2000" dirty="0" err="1">
                <a:latin typeface="Adobe Garamond Pro Bold" panose="02020702060506020403" pitchFamily="18" charset="0"/>
              </a:rPr>
              <a:t>itu</a:t>
            </a:r>
            <a:r>
              <a:rPr lang="en-ID" sz="2000" dirty="0">
                <a:latin typeface="Adobe Garamond Pro Bold" panose="02020702060506020403" pitchFamily="18" charset="0"/>
              </a:rPr>
              <a:t> </a:t>
            </a:r>
            <a:r>
              <a:rPr lang="en-ID" sz="2000" dirty="0" err="1">
                <a:latin typeface="Adobe Garamond Pro Bold" panose="02020702060506020403" pitchFamily="18" charset="0"/>
              </a:rPr>
              <a:t>terdengar</a:t>
            </a:r>
            <a:r>
              <a:rPr lang="en-ID" sz="2000" dirty="0">
                <a:latin typeface="Adobe Garamond Pro Bold" panose="02020702060506020403" pitchFamily="18" charset="0"/>
              </a:rPr>
              <a:t> </a:t>
            </a:r>
            <a:r>
              <a:rPr lang="en-ID" sz="2000" dirty="0" err="1">
                <a:latin typeface="Adobe Garamond Pro Bold" panose="02020702060506020403" pitchFamily="18" charset="0"/>
              </a:rPr>
              <a:t>terlalu</a:t>
            </a:r>
            <a:r>
              <a:rPr lang="en-ID" sz="2000" dirty="0">
                <a:latin typeface="Adobe Garamond Pro Bold" panose="02020702060506020403" pitchFamily="18" charset="0"/>
              </a:rPr>
              <a:t> </a:t>
            </a:r>
            <a:r>
              <a:rPr lang="en-ID" sz="2000" dirty="0" err="1">
                <a:latin typeface="Adobe Garamond Pro Bold" panose="02020702060506020403" pitchFamily="18" charset="0"/>
              </a:rPr>
              <a:t>rumit</a:t>
            </a:r>
            <a:r>
              <a:rPr lang="en-ID" sz="2000" dirty="0">
                <a:latin typeface="Adobe Garamond Pro Bold" panose="02020702060506020403" pitchFamily="18" charset="0"/>
              </a:rPr>
              <a:t>, </a:t>
            </a:r>
            <a:r>
              <a:rPr lang="en-ID" sz="2000" dirty="0" err="1">
                <a:latin typeface="Adobe Garamond Pro Bold" panose="02020702060506020403" pitchFamily="18" charset="0"/>
              </a:rPr>
              <a:t>izinkan</a:t>
            </a:r>
            <a:r>
              <a:rPr lang="en-ID" sz="2000" dirty="0">
                <a:latin typeface="Adobe Garamond Pro Bold" panose="02020702060506020403" pitchFamily="18" charset="0"/>
              </a:rPr>
              <a:t> </a:t>
            </a:r>
            <a:r>
              <a:rPr lang="en-ID" sz="2000" dirty="0" err="1">
                <a:latin typeface="Adobe Garamond Pro Bold" panose="02020702060506020403" pitchFamily="18" charset="0"/>
              </a:rPr>
              <a:t>saya</a:t>
            </a:r>
            <a:r>
              <a:rPr lang="en-ID" sz="2000" dirty="0">
                <a:latin typeface="Adobe Garamond Pro Bold" panose="02020702060506020403" pitchFamily="18" charset="0"/>
              </a:rPr>
              <a:t> </a:t>
            </a:r>
            <a:r>
              <a:rPr lang="en-ID" sz="2000" dirty="0" err="1">
                <a:latin typeface="Adobe Garamond Pro Bold" panose="02020702060506020403" pitchFamily="18" charset="0"/>
              </a:rPr>
              <a:t>menguraikan</a:t>
            </a:r>
            <a:r>
              <a:rPr lang="en-ID" sz="2000" dirty="0">
                <a:latin typeface="Adobe Garamond Pro Bold" panose="02020702060506020403" pitchFamily="18" charset="0"/>
              </a:rPr>
              <a:t> </a:t>
            </a:r>
            <a:r>
              <a:rPr lang="en-ID" sz="2000" dirty="0" err="1">
                <a:latin typeface="Adobe Garamond Pro Bold" panose="02020702060506020403" pitchFamily="18" charset="0"/>
              </a:rPr>
              <a:t>beberapa</a:t>
            </a:r>
            <a:r>
              <a:rPr lang="en-ID" sz="2000" dirty="0">
                <a:latin typeface="Adobe Garamond Pro Bold" panose="02020702060506020403" pitchFamily="18" charset="0"/>
              </a:rPr>
              <a:t> </a:t>
            </a:r>
            <a:r>
              <a:rPr lang="en-ID" sz="2000" dirty="0" err="1">
                <a:latin typeface="Adobe Garamond Pro Bold" panose="02020702060506020403" pitchFamily="18" charset="0"/>
              </a:rPr>
              <a:t>kebiasaan</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endParaRPr lang="en-ID" sz="2000" dirty="0">
              <a:latin typeface="Adobe Garamond Pro Bold" panose="02020702060506020403" pitchFamily="18" charset="0"/>
            </a:endParaRPr>
          </a:p>
          <a:p>
            <a:r>
              <a:rPr lang="en-ID" sz="2000" dirty="0">
                <a:latin typeface="Adobe Garamond Pro Bold" panose="02020702060506020403" pitchFamily="18" charset="0"/>
              </a:rPr>
              <a:t>Anda yang </a:t>
            </a:r>
            <a:r>
              <a:rPr lang="en-ID" sz="2000" dirty="0" err="1">
                <a:latin typeface="Adobe Garamond Pro Bold" panose="02020702060506020403" pitchFamily="18" charset="0"/>
              </a:rPr>
              <a:t>agak</a:t>
            </a:r>
            <a:r>
              <a:rPr lang="en-ID" sz="2000" dirty="0">
                <a:latin typeface="Adobe Garamond Pro Bold" panose="02020702060506020403" pitchFamily="18" charset="0"/>
              </a:rPr>
              <a:t> </a:t>
            </a:r>
            <a:r>
              <a:rPr lang="en-ID" sz="2000" dirty="0" err="1">
                <a:latin typeface="Adobe Garamond Pro Bold" panose="02020702060506020403" pitchFamily="18" charset="0"/>
              </a:rPr>
              <a:t>unik</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r>
              <a:rPr lang="en-ID" sz="2000" dirty="0">
                <a:latin typeface="Adobe Garamond Pro Bold" panose="02020702060506020403" pitchFamily="18" charset="0"/>
              </a:rPr>
              <a:t> Solidity:</a:t>
            </a:r>
          </a:p>
          <a:p>
            <a:r>
              <a:rPr lang="en-ID" sz="2000" dirty="0">
                <a:latin typeface="Adobe Garamond Pro Bold" panose="02020702060506020403" pitchFamily="18" charset="0"/>
              </a:rPr>
              <a:t>- </a:t>
            </a:r>
            <a:r>
              <a:rPr lang="sv-SE" sz="2000" dirty="0">
                <a:latin typeface="Adobe Garamond Pro Bold" panose="02020702060506020403" pitchFamily="18" charset="0"/>
              </a:rPr>
              <a:t>Secara asli, tidak ada fungsi manipulasi String.</a:t>
            </a:r>
          </a:p>
          <a:p>
            <a:pPr marL="342900" indent="-342900">
              <a:buFontTx/>
              <a:buChar char="-"/>
            </a:pPr>
            <a:r>
              <a:rPr lang="en-ID" sz="2000" dirty="0" err="1">
                <a:latin typeface="Adobe Garamond Pro Bold" panose="02020702060506020403" pitchFamily="18" charset="0"/>
              </a:rPr>
              <a:t>Bahkan</a:t>
            </a:r>
            <a:r>
              <a:rPr lang="en-ID" sz="2000" dirty="0">
                <a:latin typeface="Adobe Garamond Pro Bold" panose="02020702060506020403" pitchFamily="18" charset="0"/>
              </a:rPr>
              <a:t> </a:t>
            </a:r>
            <a:r>
              <a:rPr lang="en-ID" sz="2000" dirty="0" err="1">
                <a:latin typeface="Adobe Garamond Pro Bold" panose="02020702060506020403" pitchFamily="18" charset="0"/>
              </a:rPr>
              <a:t>tidak</a:t>
            </a:r>
            <a:r>
              <a:rPr lang="en-ID" sz="2000" dirty="0">
                <a:latin typeface="Adobe Garamond Pro Bold" panose="02020702060506020403" pitchFamily="18" charset="0"/>
              </a:rPr>
              <a:t> </a:t>
            </a:r>
            <a:r>
              <a:rPr lang="en-ID" sz="2000" dirty="0" err="1">
                <a:latin typeface="Adobe Garamond Pro Bold" panose="02020702060506020403" pitchFamily="18" charset="0"/>
              </a:rPr>
              <a:t>ada</a:t>
            </a:r>
            <a:r>
              <a:rPr lang="en-ID" sz="2000" dirty="0">
                <a:latin typeface="Adobe Garamond Pro Bold" panose="02020702060506020403" pitchFamily="18" charset="0"/>
              </a:rPr>
              <a:t> </a:t>
            </a:r>
            <a:r>
              <a:rPr lang="en-ID" sz="2000" dirty="0" err="1">
                <a:latin typeface="Adobe Garamond Pro Bold" panose="02020702060506020403" pitchFamily="18" charset="0"/>
              </a:rPr>
              <a:t>perbandingan</a:t>
            </a:r>
            <a:r>
              <a:rPr lang="en-ID" sz="2000" dirty="0">
                <a:latin typeface="Adobe Garamond Pro Bold" panose="02020702060506020403" pitchFamily="18" charset="0"/>
              </a:rPr>
              <a:t> string yang </a:t>
            </a:r>
            <a:r>
              <a:rPr lang="en-ID" sz="2000" dirty="0" err="1">
                <a:latin typeface="Adobe Garamond Pro Bold" panose="02020702060506020403" pitchFamily="18" charset="0"/>
              </a:rPr>
              <a:t>mungkin</a:t>
            </a:r>
            <a:r>
              <a:rPr lang="en-ID" sz="2000" dirty="0">
                <a:latin typeface="Adobe Garamond Pro Bold" panose="02020702060506020403" pitchFamily="18" charset="0"/>
              </a:rPr>
              <a:t> </a:t>
            </a:r>
            <a:r>
              <a:rPr lang="en-ID" sz="2000" dirty="0" err="1">
                <a:latin typeface="Adobe Garamond Pro Bold" panose="02020702060506020403" pitchFamily="18" charset="0"/>
              </a:rPr>
              <a:t>secara</a:t>
            </a:r>
            <a:r>
              <a:rPr lang="en-ID" sz="2000" dirty="0">
                <a:latin typeface="Adobe Garamond Pro Bold" panose="02020702060506020403" pitchFamily="18" charset="0"/>
              </a:rPr>
              <a:t> </a:t>
            </a:r>
            <a:r>
              <a:rPr lang="en-ID" sz="2000" dirty="0" err="1">
                <a:latin typeface="Adobe Garamond Pro Bold" panose="02020702060506020403" pitchFamily="18" charset="0"/>
              </a:rPr>
              <a:t>asli</a:t>
            </a:r>
            <a:endParaRPr lang="en-ID" sz="2000" dirty="0">
              <a:latin typeface="Adobe Garamond Pro Bold" panose="02020702060506020403" pitchFamily="18" charset="0"/>
            </a:endParaRPr>
          </a:p>
          <a:p>
            <a:pPr marL="342900" indent="-342900">
              <a:buFontTx/>
              <a:buChar char="-"/>
            </a:pPr>
            <a:r>
              <a:rPr lang="en-ID" sz="2000" dirty="0">
                <a:latin typeface="Adobe Garamond Pro Bold" panose="02020702060506020403" pitchFamily="18" charset="0"/>
              </a:rPr>
              <a:t>Ada </a:t>
            </a:r>
            <a:r>
              <a:rPr lang="en-ID" sz="2000" dirty="0" err="1">
                <a:latin typeface="Adobe Garamond Pro Bold" panose="02020702060506020403" pitchFamily="18" charset="0"/>
              </a:rPr>
              <a:t>perpustakaan</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r>
              <a:rPr lang="en-ID" sz="2000" dirty="0">
                <a:latin typeface="Adobe Garamond Pro Bold" panose="02020702060506020403" pitchFamily="18" charset="0"/>
              </a:rPr>
              <a:t> </a:t>
            </a:r>
            <a:r>
              <a:rPr lang="en-ID" sz="2000" dirty="0" err="1">
                <a:latin typeface="Adobe Garamond Pro Bold" panose="02020702060506020403" pitchFamily="18" charset="0"/>
              </a:rPr>
              <a:t>bekerja</a:t>
            </a:r>
            <a:r>
              <a:rPr lang="en-ID" sz="2000" dirty="0">
                <a:latin typeface="Adobe Garamond Pro Bold" panose="02020702060506020403" pitchFamily="18" charset="0"/>
              </a:rPr>
              <a:t> </a:t>
            </a:r>
            <a:r>
              <a:rPr lang="en-ID" sz="2000" dirty="0" err="1">
                <a:latin typeface="Adobe Garamond Pro Bold" panose="02020702060506020403" pitchFamily="18" charset="0"/>
              </a:rPr>
              <a:t>dengan</a:t>
            </a:r>
            <a:r>
              <a:rPr lang="en-ID" sz="2000" dirty="0">
                <a:latin typeface="Adobe Garamond Pro Bold" panose="02020702060506020403" pitchFamily="18" charset="0"/>
              </a:rPr>
              <a:t> Strings</a:t>
            </a:r>
          </a:p>
          <a:p>
            <a:pPr marL="342900" indent="-342900">
              <a:buFontTx/>
              <a:buChar char="-"/>
            </a:pPr>
            <a:r>
              <a:rPr lang="en-ID" sz="2000" dirty="0">
                <a:latin typeface="Adobe Garamond Pro Bold" panose="02020702060506020403" pitchFamily="18" charset="0"/>
              </a:rPr>
              <a:t>String mahal </a:t>
            </a:r>
            <a:r>
              <a:rPr lang="en-ID" sz="2000" dirty="0" err="1">
                <a:latin typeface="Adobe Garamond Pro Bold" panose="02020702060506020403" pitchFamily="18" charset="0"/>
              </a:rPr>
              <a:t>untuk</a:t>
            </a:r>
            <a:r>
              <a:rPr lang="en-ID" sz="2000" dirty="0">
                <a:latin typeface="Adobe Garamond Pro Bold" panose="02020702060506020403" pitchFamily="18" charset="0"/>
              </a:rPr>
              <a:t> </a:t>
            </a:r>
            <a:r>
              <a:rPr lang="en-ID" sz="2000" dirty="0" err="1">
                <a:latin typeface="Adobe Garamond Pro Bold" panose="02020702060506020403" pitchFamily="18" charset="0"/>
              </a:rPr>
              <a:t>disimpan</a:t>
            </a:r>
            <a:r>
              <a:rPr lang="en-ID" sz="2000" dirty="0">
                <a:latin typeface="Adobe Garamond Pro Bold" panose="02020702060506020403" pitchFamily="18" charset="0"/>
              </a:rPr>
              <a:t> dan </a:t>
            </a:r>
            <a:r>
              <a:rPr lang="en-ID" sz="2000" dirty="0" err="1">
                <a:latin typeface="Adobe Garamond Pro Bold" panose="02020702060506020403" pitchFamily="18" charset="0"/>
              </a:rPr>
              <a:t>digunakan</a:t>
            </a:r>
            <a:r>
              <a:rPr lang="en-ID" sz="2000" dirty="0">
                <a:latin typeface="Adobe Garamond Pro Bold" panose="02020702060506020403" pitchFamily="18" charset="0"/>
              </a:rPr>
              <a:t> di Solidity</a:t>
            </a:r>
          </a:p>
        </p:txBody>
      </p:sp>
    </p:spTree>
    <p:extLst>
      <p:ext uri="{BB962C8B-B14F-4D97-AF65-F5344CB8AC3E}">
        <p14:creationId xmlns:p14="http://schemas.microsoft.com/office/powerpoint/2010/main" val="1948959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7B0A8-9B77-42A7-9E10-4A61914DFE91}"/>
              </a:ext>
            </a:extLst>
          </p:cNvPr>
          <p:cNvPicPr>
            <a:picLocks noChangeAspect="1"/>
          </p:cNvPicPr>
          <p:nvPr/>
        </p:nvPicPr>
        <p:blipFill rotWithShape="1">
          <a:blip r:embed="rId2"/>
          <a:srcRect r="8829"/>
          <a:stretch/>
        </p:blipFill>
        <p:spPr>
          <a:xfrm>
            <a:off x="39003" y="36973"/>
            <a:ext cx="5472797" cy="2547477"/>
          </a:xfrm>
          <a:prstGeom prst="rect">
            <a:avLst/>
          </a:prstGeom>
        </p:spPr>
      </p:pic>
      <p:pic>
        <p:nvPicPr>
          <p:cNvPr id="7" name="Picture 6">
            <a:extLst>
              <a:ext uri="{FF2B5EF4-FFF2-40B4-BE49-F238E27FC236}">
                <a16:creationId xmlns:a16="http://schemas.microsoft.com/office/drawing/2014/main" id="{E771A86F-E175-4CA6-A967-B2DAE1DDC966}"/>
              </a:ext>
            </a:extLst>
          </p:cNvPr>
          <p:cNvPicPr>
            <a:picLocks noChangeAspect="1"/>
          </p:cNvPicPr>
          <p:nvPr/>
        </p:nvPicPr>
        <p:blipFill rotWithShape="1">
          <a:blip r:embed="rId3"/>
          <a:srcRect b="9165"/>
          <a:stretch/>
        </p:blipFill>
        <p:spPr>
          <a:xfrm>
            <a:off x="2003038" y="2832145"/>
            <a:ext cx="2772162" cy="1765256"/>
          </a:xfrm>
          <a:prstGeom prst="rect">
            <a:avLst/>
          </a:prstGeom>
        </p:spPr>
      </p:pic>
      <p:sp>
        <p:nvSpPr>
          <p:cNvPr id="8" name="TextBox 7">
            <a:extLst>
              <a:ext uri="{FF2B5EF4-FFF2-40B4-BE49-F238E27FC236}">
                <a16:creationId xmlns:a16="http://schemas.microsoft.com/office/drawing/2014/main" id="{4515404B-8EC5-4C39-9C65-599E8ED13044}"/>
              </a:ext>
            </a:extLst>
          </p:cNvPr>
          <p:cNvSpPr txBox="1"/>
          <p:nvPr/>
        </p:nvSpPr>
        <p:spPr>
          <a:xfrm>
            <a:off x="5558522" y="1142150"/>
            <a:ext cx="3546475" cy="3477875"/>
          </a:xfrm>
          <a:prstGeom prst="rect">
            <a:avLst/>
          </a:prstGeom>
          <a:noFill/>
        </p:spPr>
        <p:txBody>
          <a:bodyPr wrap="square">
            <a:spAutoFit/>
          </a:bodyPr>
          <a:lstStyle/>
          <a:p>
            <a:pPr marL="285750" indent="-285750">
              <a:buFont typeface="Arial" panose="020B0604020202020204" pitchFamily="34" charset="0"/>
              <a:buChar char="•"/>
            </a:pP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sebagai</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a:p>
            <a:endParaRPr lang="en-US" sz="2000" dirty="0">
              <a:latin typeface="Adobe Garamond Pro Bold" panose="02020702060506020403" pitchFamily="18" charset="0"/>
            </a:endParaRPr>
          </a:p>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deploy</a:t>
            </a:r>
          </a:p>
          <a:p>
            <a:r>
              <a:rPr lang="en-US" sz="2000" dirty="0">
                <a:latin typeface="Adobe Garamond Pro Bold" panose="02020702060506020403" pitchFamily="18" charset="0"/>
              </a:rPr>
              <a:t> </a:t>
            </a:r>
          </a:p>
          <a:p>
            <a:pPr marL="285750" indent="-285750">
              <a:buFont typeface="Arial" panose="020B0604020202020204" pitchFamily="34" charset="0"/>
              <a:buChar char="•"/>
            </a:pPr>
            <a:r>
              <a:rPr lang="en-US" sz="2000" dirty="0">
                <a:latin typeface="Adobe Garamond Pro Bold" panose="02020702060506020403" pitchFamily="18" charset="0"/>
              </a:rPr>
              <a:t>Dan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myString</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javascript</a:t>
            </a:r>
            <a:r>
              <a:rPr lang="en-US" sz="2000" dirty="0">
                <a:latin typeface="Adobe Garamond Pro Bold" panose="02020702060506020403" pitchFamily="18" charset="0"/>
              </a:rPr>
              <a:t> </a:t>
            </a:r>
            <a:r>
              <a:rPr lang="en-US" sz="2000" dirty="0" err="1">
                <a:latin typeface="Adobe Garamond Pro Bold" panose="02020702060506020403" pitchFamily="18" charset="0"/>
              </a:rPr>
              <a:t>vm</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mengambil</a:t>
            </a:r>
            <a:r>
              <a:rPr lang="en-US" sz="2000" dirty="0">
                <a:latin typeface="Adobe Garamond Pro Bold" panose="02020702060506020403" pitchFamily="18" charset="0"/>
              </a:rPr>
              <a:t> string yang </a:t>
            </a:r>
            <a:r>
              <a:rPr lang="en-US" sz="2000" dirty="0" err="1">
                <a:latin typeface="Adobe Garamond Pro Bold" panose="02020702060506020403" pitchFamily="18" charset="0"/>
              </a:rPr>
              <a:t>menampilkan</a:t>
            </a:r>
            <a:r>
              <a:rPr lang="en-US" sz="2000" dirty="0">
                <a:latin typeface="Adobe Garamond Pro Bold" panose="02020702060506020403" pitchFamily="18" charset="0"/>
              </a:rPr>
              <a:t> “hallo World” yang </a:t>
            </a:r>
            <a:r>
              <a:rPr lang="en-US" sz="2000" dirty="0" err="1">
                <a:latin typeface="Adobe Garamond Pro Bold" panose="02020702060506020403" pitchFamily="18" charset="0"/>
              </a:rPr>
              <a:t>diinisialisasi</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r>
              <a:rPr lang="en-US" sz="2000" dirty="0">
                <a:latin typeface="Adobe Garamond Pro Bold" panose="02020702060506020403" pitchFamily="18" charset="0"/>
              </a:rPr>
              <a:t> </a:t>
            </a:r>
          </a:p>
          <a:p>
            <a:pPr marL="285750" indent="-285750">
              <a:buFont typeface="Arial" panose="020B0604020202020204" pitchFamily="34" charset="0"/>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831090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4D104-770F-454F-AB73-715A304044DC}"/>
              </a:ext>
            </a:extLst>
          </p:cNvPr>
          <p:cNvPicPr>
            <a:picLocks noChangeAspect="1"/>
          </p:cNvPicPr>
          <p:nvPr/>
        </p:nvPicPr>
        <p:blipFill>
          <a:blip r:embed="rId2"/>
          <a:stretch>
            <a:fillRect/>
          </a:stretch>
        </p:blipFill>
        <p:spPr>
          <a:xfrm>
            <a:off x="383394" y="1378447"/>
            <a:ext cx="2734057" cy="1762371"/>
          </a:xfrm>
          <a:prstGeom prst="rect">
            <a:avLst/>
          </a:prstGeom>
        </p:spPr>
      </p:pic>
      <p:sp>
        <p:nvSpPr>
          <p:cNvPr id="8" name="TextBox 7">
            <a:extLst>
              <a:ext uri="{FF2B5EF4-FFF2-40B4-BE49-F238E27FC236}">
                <a16:creationId xmlns:a16="http://schemas.microsoft.com/office/drawing/2014/main" id="{F550D9CF-1242-4E50-8E89-4DBB1D613D78}"/>
              </a:ext>
            </a:extLst>
          </p:cNvPr>
          <p:cNvSpPr txBox="1"/>
          <p:nvPr/>
        </p:nvSpPr>
        <p:spPr>
          <a:xfrm>
            <a:off x="3527425" y="1985455"/>
            <a:ext cx="4854575"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Jika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memasukkan</a:t>
            </a:r>
            <a:r>
              <a:rPr lang="en-US" dirty="0">
                <a:latin typeface="Adobe Garamond Pro Bold" panose="02020702060506020403" pitchFamily="18" charset="0"/>
              </a:rPr>
              <a:t> string “EthereumBlockchainDeveloper.com” dan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setMyString</a:t>
            </a:r>
            <a:r>
              <a:rPr lang="en-US" dirty="0">
                <a:latin typeface="Adobe Garamond Pro Bold" panose="02020702060506020403" pitchFamily="18" charset="0"/>
              </a:rPr>
              <a:t>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myStirng</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menghasilkan</a:t>
            </a:r>
            <a:r>
              <a:rPr lang="en-US" dirty="0">
                <a:latin typeface="Adobe Garamond Pro Bold" panose="02020702060506020403" pitchFamily="18" charset="0"/>
              </a:rPr>
              <a:t> 0;string:EthereumBlockchain-Developer.com. </a:t>
            </a:r>
            <a:r>
              <a:rPr lang="en-US" dirty="0" err="1">
                <a:latin typeface="Adobe Garamond Pro Bold" panose="02020702060506020403" pitchFamily="18" charset="0"/>
              </a:rPr>
              <a:t>Bukan</a:t>
            </a:r>
            <a:r>
              <a:rPr lang="en-US" dirty="0">
                <a:latin typeface="Adobe Garamond Pro Bold" panose="02020702060506020403" pitchFamily="18" charset="0"/>
              </a:rPr>
              <a:t> 0;string:hello world</a:t>
            </a:r>
          </a:p>
        </p:txBody>
      </p:sp>
    </p:spTree>
    <p:extLst>
      <p:ext uri="{BB962C8B-B14F-4D97-AF65-F5344CB8AC3E}">
        <p14:creationId xmlns:p14="http://schemas.microsoft.com/office/powerpoint/2010/main" val="314984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E390-0B19-4ADE-B9EE-2973F9E66E21}"/>
              </a:ext>
            </a:extLst>
          </p:cNvPr>
          <p:cNvPicPr>
            <a:picLocks noChangeAspect="1"/>
          </p:cNvPicPr>
          <p:nvPr/>
        </p:nvPicPr>
        <p:blipFill rotWithShape="1">
          <a:blip r:embed="rId3"/>
          <a:srcRect l="17732" r="25602" b="2"/>
          <a:stretch/>
        </p:blipFill>
        <p:spPr>
          <a:xfrm>
            <a:off x="-6466" y="10"/>
            <a:ext cx="4571999" cy="5143490"/>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 Maka akan menuju web </a:t>
            </a:r>
            <a:r>
              <a:rPr lang="en-US" sz="1400" b="1"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Goerli Testnet Faucet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8. Lalu salin link wallet nya pada di bawah account 1 lalu taruh di kolom web goerli testnet faucet tersebut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9. Lalu klik request nya</a:t>
            </a:r>
          </a:p>
          <a:p>
            <a:pPr marL="1339850"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2555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28D8C3-10D5-4D88-9304-C87303595323}"/>
              </a:ext>
            </a:extLst>
          </p:cNvPr>
          <p:cNvSpPr txBox="1"/>
          <p:nvPr/>
        </p:nvSpPr>
        <p:spPr>
          <a:xfrm>
            <a:off x="466724" y="1561177"/>
            <a:ext cx="7445376" cy="2246769"/>
          </a:xfrm>
          <a:prstGeom prst="rect">
            <a:avLst/>
          </a:prstGeom>
          <a:noFill/>
        </p:spPr>
        <p:txBody>
          <a:bodyPr wrap="square">
            <a:spAutoFit/>
          </a:bodyPr>
          <a:lstStyle/>
          <a:p>
            <a:r>
              <a:rPr lang="en-US" sz="2000" dirty="0">
                <a:latin typeface="Adobe Garamond Pro Bold" panose="02020702060506020403" pitchFamily="18" charset="0"/>
              </a:rPr>
              <a:t>Smart contract </a:t>
            </a:r>
            <a:r>
              <a:rPr lang="en-US" sz="2000" dirty="0" err="1">
                <a:latin typeface="Adobe Garamond Pro Bold" panose="02020702060506020403" pitchFamily="18" charset="0"/>
              </a:rPr>
              <a:t>self managing</a:t>
            </a:r>
            <a:r>
              <a:rPr lang="en-US" sz="2000" dirty="0">
                <a:latin typeface="Adobe Garamond Pro Bold" panose="02020702060506020403" pitchFamily="18" charset="0"/>
              </a:rPr>
              <a:t> funds (</a:t>
            </a:r>
            <a:r>
              <a:rPr lang="en-US" sz="2000" dirty="0" err="1">
                <a:latin typeface="Adobe Garamond Pro Bold" panose="02020702060506020403" pitchFamily="18" charset="0"/>
              </a:rPr>
              <a:t>Lab.deposit</a:t>
            </a:r>
            <a:r>
              <a:rPr lang="en-US" sz="2000" dirty="0">
                <a:latin typeface="Adobe Garamond Pro Bold" panose="02020702060506020403" pitchFamily="18" charset="0"/>
              </a:rPr>
              <a:t>/Withdraw Ether)</a:t>
            </a:r>
          </a:p>
          <a:p>
            <a:endParaRPr lang="en-US" sz="2000" dirty="0">
              <a:latin typeface="Adobe Garamond Pro Bold" panose="02020702060506020403" pitchFamily="18" charset="0"/>
            </a:endParaRPr>
          </a:p>
          <a:p>
            <a:r>
              <a:rPr lang="en-US" sz="2000" dirty="0" err="1">
                <a:latin typeface="Adobe Garamond Pro Bold" panose="02020702060506020403" pitchFamily="18" charset="0"/>
              </a:rPr>
              <a:t>dimana</a:t>
            </a:r>
            <a:r>
              <a:rPr lang="en-US" sz="2000" dirty="0">
                <a:latin typeface="Adobe Garamond Pro Bold" panose="02020702060506020403" pitchFamily="18" charset="0"/>
              </a:rPr>
              <a:t> lab </a:t>
            </a:r>
            <a:r>
              <a:rPr lang="en-US" sz="2000" dirty="0" err="1">
                <a:latin typeface="Adobe Garamond Pro Bold" panose="02020702060506020403" pitchFamily="18" charset="0"/>
              </a:rPr>
              <a:t>ini</a:t>
            </a:r>
            <a:r>
              <a:rPr lang="en-US" sz="2000" dirty="0">
                <a:latin typeface="Adobe Garamond Pro Bold" panose="02020702060506020403" pitchFamily="18" charset="0"/>
              </a:rPr>
              <a:t> </a:t>
            </a:r>
            <a:r>
              <a:rPr lang="en-US" sz="2000" dirty="0" err="1">
                <a:latin typeface="Adobe Garamond Pro Bold" panose="02020702060506020403" pitchFamily="18" charset="0"/>
              </a:rPr>
              <a:t>mempelajari</a:t>
            </a:r>
            <a:r>
              <a:rPr lang="en-US" sz="2000" dirty="0">
                <a:latin typeface="Adobe Garamond Pro Bold" panose="02020702060506020403" pitchFamily="18" charset="0"/>
              </a:rPr>
              <a:t> </a:t>
            </a:r>
            <a:r>
              <a:rPr lang="en-US" sz="2000" dirty="0" err="1">
                <a:latin typeface="Adobe Garamond Pro Bold" panose="02020702060506020403" pitchFamily="18" charset="0"/>
              </a:rPr>
              <a:t>bagaimana</a:t>
            </a:r>
            <a:r>
              <a:rPr lang="en-US" sz="2000" dirty="0">
                <a:latin typeface="Adobe Garamond Pro Bold" panose="02020702060506020403" pitchFamily="18" charset="0"/>
              </a:rPr>
              <a:t> </a:t>
            </a:r>
            <a:r>
              <a:rPr lang="en-US" sz="2000" dirty="0" err="1">
                <a:latin typeface="Adobe Garamond Pro Bold" panose="02020702060506020403" pitchFamily="18" charset="0"/>
              </a:rPr>
              <a:t>smartcontract</a:t>
            </a:r>
            <a:r>
              <a:rPr lang="en-US" sz="2000" dirty="0">
                <a:latin typeface="Adobe Garamond Pro Bold" panose="02020702060506020403" pitchFamily="18" charset="0"/>
              </a:rPr>
              <a:t> </a:t>
            </a:r>
            <a:r>
              <a:rPr lang="en-US" sz="2000" dirty="0" err="1">
                <a:latin typeface="Adobe Garamond Pro Bold" panose="02020702060506020403" pitchFamily="18" charset="0"/>
              </a:rPr>
              <a:t>mengelola</a:t>
            </a:r>
            <a:r>
              <a:rPr lang="en-US" sz="2000" dirty="0">
                <a:latin typeface="Adobe Garamond Pro Bold" panose="02020702060506020403" pitchFamily="18" charset="0"/>
              </a:rPr>
              <a:t> </a:t>
            </a:r>
            <a:r>
              <a:rPr lang="en-US" sz="2000" dirty="0" err="1">
                <a:latin typeface="Adobe Garamond Pro Bold" panose="02020702060506020403" pitchFamily="18" charset="0"/>
              </a:rPr>
              <a:t>dananya</a:t>
            </a:r>
            <a:r>
              <a:rPr lang="en-US" sz="2000" dirty="0">
                <a:latin typeface="Adobe Garamond Pro Bold" panose="02020702060506020403" pitchFamily="18" charset="0"/>
              </a:rPr>
              <a:t> </a:t>
            </a:r>
            <a:r>
              <a:rPr lang="en-US" sz="2000" dirty="0" err="1">
                <a:latin typeface="Adobe Garamond Pro Bold" panose="02020702060506020403" pitchFamily="18" charset="0"/>
              </a:rPr>
              <a:t>sendiri,lalu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mengirim</a:t>
            </a:r>
            <a:r>
              <a:rPr lang="en-US" sz="2000" dirty="0">
                <a:latin typeface="Adobe Garamond Pro Bold" panose="02020702060506020403" pitchFamily="18" charset="0"/>
              </a:rPr>
              <a:t> ether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smartcontract</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kemudian</a:t>
            </a:r>
            <a:r>
              <a:rPr lang="en-US" sz="2000" dirty="0">
                <a:latin typeface="Adobe Garamond Pro Bold" panose="02020702060506020403" pitchFamily="18" charset="0"/>
              </a:rPr>
              <a:t> </a:t>
            </a:r>
            <a:r>
              <a:rPr lang="en-US" sz="2000" dirty="0" err="1">
                <a:latin typeface="Adobe Garamond Pro Bold" panose="02020702060506020403" pitchFamily="18" charset="0"/>
              </a:rPr>
              <a:t>mengelola</a:t>
            </a:r>
            <a:r>
              <a:rPr lang="en-US" sz="2000" dirty="0">
                <a:latin typeface="Adobe Garamond Pro Bold" panose="02020702060506020403" pitchFamily="18" charset="0"/>
              </a:rPr>
              <a:t> </a:t>
            </a:r>
            <a:r>
              <a:rPr lang="en-US" sz="2000" dirty="0" err="1">
                <a:latin typeface="Adobe Garamond Pro Bold" panose="02020702060506020403" pitchFamily="18" charset="0"/>
              </a:rPr>
              <a:t>ethernya</a:t>
            </a:r>
            <a:r>
              <a:rPr lang="en-US" sz="2000" dirty="0">
                <a:latin typeface="Adobe Garamond Pro Bold" panose="02020702060506020403" pitchFamily="18" charset="0"/>
              </a:rPr>
              <a:t> </a:t>
            </a:r>
            <a:r>
              <a:rPr lang="en-US" sz="2000" dirty="0" err="1">
                <a:latin typeface="Adobe Garamond Pro Bold" panose="02020702060506020403" pitchFamily="18" charset="0"/>
              </a:rPr>
              <a:t>sendiri</a:t>
            </a:r>
            <a:r>
              <a:rPr lang="en-US" sz="2000" dirty="0">
                <a:latin typeface="Adobe Garamond Pro Bold" panose="02020702060506020403" pitchFamily="18" charset="0"/>
              </a:rPr>
              <a:t> dan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menyampaikannya</a:t>
            </a:r>
            <a:r>
              <a:rPr lang="en-US" sz="2000" dirty="0">
                <a:latin typeface="Adobe Garamond Pro Bold" panose="02020702060506020403" pitchFamily="18" charset="0"/>
              </a:rPr>
              <a:t> </a:t>
            </a:r>
            <a:r>
              <a:rPr lang="en-US" sz="2000" dirty="0" err="1">
                <a:latin typeface="Adobe Garamond Pro Bold" panose="02020702060506020403" pitchFamily="18" charset="0"/>
              </a:rPr>
              <a:t>kepada</a:t>
            </a:r>
            <a:r>
              <a:rPr lang="en-US" sz="2000" dirty="0">
                <a:latin typeface="Adobe Garamond Pro Bold" panose="02020702060506020403" pitchFamily="18" charset="0"/>
              </a:rPr>
              <a:t> orang lain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rekening</a:t>
            </a:r>
            <a:r>
              <a:rPr lang="en-US" sz="2000" dirty="0">
                <a:latin typeface="Adobe Garamond Pro Bold" panose="02020702060506020403" pitchFamily="18" charset="0"/>
              </a:rPr>
              <a:t> bank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kode</a:t>
            </a:r>
            <a:r>
              <a:rPr lang="en-US" sz="2000" dirty="0">
                <a:latin typeface="Adobe Garamond Pro Bold" panose="02020702060506020403" pitchFamily="18" charset="0"/>
              </a:rPr>
              <a:t> </a:t>
            </a:r>
            <a:r>
              <a:rPr lang="en-US" sz="2000" dirty="0" err="1">
                <a:latin typeface="Adobe Garamond Pro Bold" panose="02020702060506020403" pitchFamily="18" charset="0"/>
              </a:rPr>
              <a:t>pemoggramman</a:t>
            </a:r>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digunakan</a:t>
            </a:r>
            <a:r>
              <a:rPr lang="en-US" sz="2000" dirty="0">
                <a:latin typeface="Adobe Garamond Pro Bold" panose="02020702060506020403" pitchFamily="18" charset="0"/>
              </a:rPr>
              <a:t> </a:t>
            </a:r>
            <a:r>
              <a:rPr lang="en-US" sz="2000" dirty="0" err="1">
                <a:latin typeface="Adobe Garamond Pro Bold" panose="02020702060506020403" pitchFamily="18" charset="0"/>
              </a:rPr>
              <a:t>untuk</a:t>
            </a:r>
            <a:r>
              <a:rPr lang="en-US" sz="2000" dirty="0">
                <a:latin typeface="Adobe Garamond Pro Bold" panose="02020702060506020403" pitchFamily="18" charset="0"/>
              </a:rPr>
              <a:t> escrow ether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dalam</a:t>
            </a:r>
            <a:r>
              <a:rPr lang="en-US" sz="2000" dirty="0">
                <a:latin typeface="Adobe Garamond Pro Bold" panose="02020702060506020403" pitchFamily="18" charset="0"/>
              </a:rPr>
              <a:t> smart contract.</a:t>
            </a:r>
            <a:endParaRPr lang="en-ID" sz="2000" dirty="0">
              <a:latin typeface="Adobe Garamond Pro Bold" panose="02020702060506020403" pitchFamily="18" charset="0"/>
            </a:endParaRPr>
          </a:p>
        </p:txBody>
      </p:sp>
    </p:spTree>
    <p:extLst>
      <p:ext uri="{BB962C8B-B14F-4D97-AF65-F5344CB8AC3E}">
        <p14:creationId xmlns:p14="http://schemas.microsoft.com/office/powerpoint/2010/main" val="668709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2464F-8F55-4A56-89CC-5F8EF81A704C}"/>
              </a:ext>
            </a:extLst>
          </p:cNvPr>
          <p:cNvPicPr>
            <a:picLocks noChangeAspect="1"/>
          </p:cNvPicPr>
          <p:nvPr/>
        </p:nvPicPr>
        <p:blipFill>
          <a:blip r:embed="rId2"/>
          <a:stretch>
            <a:fillRect/>
          </a:stretch>
        </p:blipFill>
        <p:spPr>
          <a:xfrm>
            <a:off x="514607" y="304800"/>
            <a:ext cx="4416528" cy="2415844"/>
          </a:xfrm>
          <a:prstGeom prst="rect">
            <a:avLst/>
          </a:prstGeom>
        </p:spPr>
      </p:pic>
      <p:sp>
        <p:nvSpPr>
          <p:cNvPr id="7" name="TextBox 6">
            <a:extLst>
              <a:ext uri="{FF2B5EF4-FFF2-40B4-BE49-F238E27FC236}">
                <a16:creationId xmlns:a16="http://schemas.microsoft.com/office/drawing/2014/main" id="{2F02033B-E9AC-4221-B8C8-0493E9FA93B3}"/>
              </a:ext>
            </a:extLst>
          </p:cNvPr>
          <p:cNvSpPr txBox="1"/>
          <p:nvPr/>
        </p:nvSpPr>
        <p:spPr>
          <a:xfrm>
            <a:off x="2276475" y="2951887"/>
            <a:ext cx="4591050"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Langkah </a:t>
            </a:r>
            <a:r>
              <a:rPr lang="en-US" dirty="0" err="1">
                <a:latin typeface="Adobe Garamond Pro Bold" panose="02020702060506020403" pitchFamily="18" charset="0"/>
              </a:rPr>
              <a:t>pertama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file di remix </a:t>
            </a:r>
            <a:r>
              <a:rPr lang="en-US" dirty="0" err="1">
                <a:latin typeface="Adobe Garamond Pro Bold" panose="02020702060506020403" pitchFamily="18" charset="0"/>
              </a:rPr>
              <a:t>dengan</a:t>
            </a:r>
            <a:r>
              <a:rPr lang="en-US" dirty="0">
                <a:latin typeface="Adobe Garamond Pro Bold" panose="02020702060506020403" pitchFamily="18" charset="0"/>
              </a:rPr>
              <a:t> syntax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sebagai</a:t>
            </a:r>
            <a:r>
              <a:rPr lang="en-US" dirty="0">
                <a:latin typeface="Adobe Garamond Pro Bold" panose="02020702060506020403" pitchFamily="18" charset="0"/>
              </a:rPr>
              <a:t> </a:t>
            </a:r>
            <a:r>
              <a:rPr lang="en-US" dirty="0" err="1">
                <a:latin typeface="Adobe Garamond Pro Bold" panose="02020702060506020403" pitchFamily="18" charset="0"/>
              </a:rPr>
              <a:t>berikut</a:t>
            </a:r>
            <a:r>
              <a:rPr lang="en-US" dirty="0">
                <a:latin typeface="Adobe Garamond Pro Bold" panose="02020702060506020403" pitchFamily="18" charset="0"/>
              </a:rPr>
              <a:t> </a:t>
            </a:r>
          </a:p>
          <a:p>
            <a:pPr marL="285750" indent="-285750">
              <a:buFont typeface="Arial" panose="020B0604020202020204" pitchFamily="34" charset="0"/>
              <a:buChar char="•"/>
            </a:pPr>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Jadi pada “</a:t>
            </a:r>
            <a:r>
              <a:rPr lang="en-US" i="1" dirty="0" err="1">
                <a:latin typeface="Adobe Garamond Pro Bold" panose="02020702060506020403" pitchFamily="18" charset="0"/>
              </a:rPr>
              <a:t>uint</a:t>
            </a:r>
            <a:r>
              <a:rPr lang="en-US" i="1" dirty="0">
                <a:latin typeface="Adobe Garamond Pro Bold" panose="02020702060506020403" pitchFamily="18" charset="0"/>
              </a:rPr>
              <a:t> public </a:t>
            </a:r>
            <a:r>
              <a:rPr lang="en-US" i="1" dirty="0" err="1">
                <a:latin typeface="Adobe Garamond Pro Bold" panose="02020702060506020403" pitchFamily="18" charset="0"/>
              </a:rPr>
              <a:t>balanceReceived</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variable </a:t>
            </a:r>
            <a:r>
              <a:rPr lang="en-US" dirty="0" err="1">
                <a:latin typeface="Adobe Garamond Pro Bold" panose="02020702060506020403" pitchFamily="18" charset="0"/>
              </a:rPr>
              <a:t>penyimpanan</a:t>
            </a:r>
            <a:r>
              <a:rPr lang="en-US" dirty="0">
                <a:latin typeface="Adobe Garamond Pro Bold" panose="02020702060506020403" pitchFamily="18" charset="0"/>
              </a:rPr>
              <a:t> public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a:t>
            </a:r>
            <a:r>
              <a:rPr lang="en-US" dirty="0" err="1">
                <a:latin typeface="Adobe Garamond Pro Bold" panose="02020702060506020403" pitchFamily="18" charset="0"/>
              </a:rPr>
              <a:t>sebuah</a:t>
            </a:r>
            <a:r>
              <a:rPr lang="en-US" dirty="0">
                <a:latin typeface="Adobe Garamond Pro Bold" panose="02020702060506020403" pitchFamily="18" charset="0"/>
              </a:rPr>
              <a:t> </a:t>
            </a:r>
            <a:r>
              <a:rPr lang="en-US" dirty="0" err="1">
                <a:latin typeface="Adobe Garamond Pro Bold" panose="02020702060506020403" pitchFamily="18" charset="0"/>
              </a:rPr>
              <a:t>fungsi</a:t>
            </a:r>
            <a:r>
              <a:rPr lang="en-US" dirty="0">
                <a:latin typeface="Adobe Garamond Pro Bold" panose="02020702060506020403" pitchFamily="18" charset="0"/>
              </a:rPr>
              <a:t> </a:t>
            </a:r>
            <a:r>
              <a:rPr lang="en-US" dirty="0" err="1">
                <a:latin typeface="Adobe Garamond Pro Bold" panose="02020702060506020403" pitchFamily="18" charset="0"/>
              </a:rPr>
              <a:t>pengambil</a:t>
            </a:r>
            <a:r>
              <a:rPr lang="en-US" dirty="0">
                <a:latin typeface="Adobe Garamond Pro Bold" panose="02020702060506020403" pitchFamily="18" charset="0"/>
              </a:rPr>
              <a:t> </a:t>
            </a:r>
            <a:r>
              <a:rPr lang="en-US" dirty="0" err="1">
                <a:latin typeface="Adobe Garamond Pro Bold" panose="02020702060506020403" pitchFamily="18" charset="0"/>
              </a:rPr>
              <a:t>otomatis</a:t>
            </a:r>
            <a:r>
              <a:rPr lang="en-US" dirty="0">
                <a:latin typeface="Adobe Garamond Pro Bold" panose="02020702060506020403" pitchFamily="18" charset="0"/>
              </a:rPr>
              <a:t> </a:t>
            </a:r>
          </a:p>
        </p:txBody>
      </p:sp>
    </p:spTree>
    <p:extLst>
      <p:ext uri="{BB962C8B-B14F-4D97-AF65-F5344CB8AC3E}">
        <p14:creationId xmlns:p14="http://schemas.microsoft.com/office/powerpoint/2010/main" val="3464368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405D4-5322-4256-8A69-B87ABE914712}"/>
              </a:ext>
            </a:extLst>
          </p:cNvPr>
          <p:cNvPicPr>
            <a:picLocks noChangeAspect="1"/>
          </p:cNvPicPr>
          <p:nvPr/>
        </p:nvPicPr>
        <p:blipFill rotWithShape="1">
          <a:blip r:embed="rId2"/>
          <a:srcRect b="4325"/>
          <a:stretch/>
        </p:blipFill>
        <p:spPr>
          <a:xfrm>
            <a:off x="121629" y="61131"/>
            <a:ext cx="5212371" cy="2106981"/>
          </a:xfrm>
          <a:prstGeom prst="rect">
            <a:avLst/>
          </a:prstGeom>
        </p:spPr>
      </p:pic>
      <p:pic>
        <p:nvPicPr>
          <p:cNvPr id="7" name="Picture 6">
            <a:extLst>
              <a:ext uri="{FF2B5EF4-FFF2-40B4-BE49-F238E27FC236}">
                <a16:creationId xmlns:a16="http://schemas.microsoft.com/office/drawing/2014/main" id="{EC9D0D8E-28BA-4B8C-AF45-D2BE1B47E7FA}"/>
              </a:ext>
            </a:extLst>
          </p:cNvPr>
          <p:cNvPicPr>
            <a:picLocks noChangeAspect="1"/>
          </p:cNvPicPr>
          <p:nvPr/>
        </p:nvPicPr>
        <p:blipFill rotWithShape="1">
          <a:blip r:embed="rId3"/>
          <a:srcRect b="3858"/>
          <a:stretch/>
        </p:blipFill>
        <p:spPr>
          <a:xfrm>
            <a:off x="5054600" y="2571750"/>
            <a:ext cx="2356153" cy="2429288"/>
          </a:xfrm>
          <a:prstGeom prst="rect">
            <a:avLst/>
          </a:prstGeom>
        </p:spPr>
      </p:pic>
      <p:sp>
        <p:nvSpPr>
          <p:cNvPr id="8" name="TextBox 7">
            <a:extLst>
              <a:ext uri="{FF2B5EF4-FFF2-40B4-BE49-F238E27FC236}">
                <a16:creationId xmlns:a16="http://schemas.microsoft.com/office/drawing/2014/main" id="{3D19DE09-C4CD-4222-B624-D5C6329632B7}"/>
              </a:ext>
            </a:extLst>
          </p:cNvPr>
          <p:cNvSpPr txBox="1"/>
          <p:nvPr/>
        </p:nvSpPr>
        <p:spPr>
          <a:xfrm>
            <a:off x="5640996" y="967783"/>
            <a:ext cx="3190875"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deploy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menghasilkan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buka</a:t>
            </a:r>
            <a:r>
              <a:rPr lang="en-US" sz="2000" dirty="0">
                <a:solidFill>
                  <a:schemeClr val="bg1"/>
                </a:solidFill>
                <a:latin typeface="Adobe Garamond Pro Bold" panose="02020702060506020403" pitchFamily="18" charset="0"/>
              </a:rPr>
              <a:t> deployed contract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1178059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7D3D1-052D-4AE4-822A-8642B8E81805}"/>
              </a:ext>
            </a:extLst>
          </p:cNvPr>
          <p:cNvPicPr>
            <a:picLocks noChangeAspect="1"/>
          </p:cNvPicPr>
          <p:nvPr/>
        </p:nvPicPr>
        <p:blipFill rotWithShape="1">
          <a:blip r:embed="rId2"/>
          <a:srcRect r="4644"/>
          <a:stretch/>
        </p:blipFill>
        <p:spPr>
          <a:xfrm>
            <a:off x="589343" y="1623880"/>
            <a:ext cx="2852357" cy="1895740"/>
          </a:xfrm>
          <a:prstGeom prst="rect">
            <a:avLst/>
          </a:prstGeom>
        </p:spPr>
      </p:pic>
      <p:sp>
        <p:nvSpPr>
          <p:cNvPr id="4" name="TextBox 3">
            <a:extLst>
              <a:ext uri="{FF2B5EF4-FFF2-40B4-BE49-F238E27FC236}">
                <a16:creationId xmlns:a16="http://schemas.microsoft.com/office/drawing/2014/main" id="{E23100A3-1331-4ABC-B7E5-3642FAA947C7}"/>
              </a:ext>
            </a:extLst>
          </p:cNvPr>
          <p:cNvSpPr txBox="1"/>
          <p:nvPr/>
        </p:nvSpPr>
        <p:spPr>
          <a:xfrm>
            <a:off x="3603625" y="1623880"/>
            <a:ext cx="4591050"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value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menjadi</a:t>
            </a:r>
            <a:r>
              <a:rPr lang="en-US" dirty="0">
                <a:latin typeface="Adobe Garamond Pro Bold" panose="02020702060506020403" pitchFamily="18" charset="0"/>
              </a:rPr>
              <a:t> 1 </a:t>
            </a:r>
            <a:r>
              <a:rPr lang="en-US" dirty="0" err="1">
                <a:latin typeface="Adobe Garamond Pro Bold" panose="02020702060506020403" pitchFamily="18" charset="0"/>
              </a:rPr>
              <a:t>dengan</a:t>
            </a:r>
            <a:r>
              <a:rPr lang="en-US" dirty="0">
                <a:latin typeface="Adobe Garamond Pro Bold" panose="02020702060506020403" pitchFamily="18" charset="0"/>
              </a:rPr>
              <a:t> category ether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receiveMoney</a:t>
            </a:r>
            <a:endParaRPr lang="en-US" dirty="0">
              <a:latin typeface="Adobe Garamond Pro Bold" panose="02020702060506020403" pitchFamily="18" charset="0"/>
            </a:endParaRPr>
          </a:p>
          <a:p>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Pada terminal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melihat</a:t>
            </a:r>
            <a:r>
              <a:rPr lang="en-US" dirty="0">
                <a:latin typeface="Adobe Garamond Pro Bold" panose="02020702060506020403" pitchFamily="18" charset="0"/>
              </a:rPr>
              <a:t> </a:t>
            </a:r>
            <a:r>
              <a:rPr lang="en-US" dirty="0" err="1">
                <a:latin typeface="Adobe Garamond Pro Bold" panose="02020702060506020403" pitchFamily="18" charset="0"/>
              </a:rPr>
              <a:t>transaksi</a:t>
            </a:r>
            <a:r>
              <a:rPr lang="en-US" dirty="0">
                <a:latin typeface="Adobe Garamond Pro Bold" panose="02020702060506020403" pitchFamily="18" charset="0"/>
              </a:rPr>
              <a:t> </a:t>
            </a:r>
            <a:r>
              <a:rPr lang="en-US" dirty="0" err="1">
                <a:latin typeface="Adobe Garamond Pro Bold" panose="02020702060506020403" pitchFamily="18" charset="0"/>
              </a:rPr>
              <a:t>baru</a:t>
            </a:r>
            <a:r>
              <a:rPr lang="en-US" dirty="0">
                <a:latin typeface="Adobe Garamond Pro Bold" panose="02020702060506020403" pitchFamily="18" charset="0"/>
              </a:rPr>
              <a:t> yang </a:t>
            </a:r>
            <a:r>
              <a:rPr lang="en-US" dirty="0" err="1">
                <a:latin typeface="Adobe Garamond Pro Bold" panose="02020702060506020403" pitchFamily="18" charset="0"/>
              </a:rPr>
              <a:t>dikirim</a:t>
            </a:r>
            <a:r>
              <a:rPr lang="en-US" dirty="0">
                <a:latin typeface="Adobe Garamond Pro Bold" panose="02020702060506020403" pitchFamily="18" charset="0"/>
              </a:rPr>
              <a:t> </a:t>
            </a:r>
            <a:r>
              <a:rPr lang="en-US" dirty="0" err="1">
                <a:latin typeface="Adobe Garamond Pro Bold" panose="02020702060506020403" pitchFamily="18" charset="0"/>
              </a:rPr>
              <a:t>ke</a:t>
            </a:r>
            <a:r>
              <a:rPr lang="en-US" dirty="0">
                <a:latin typeface="Adobe Garamond Pro Bold" panose="02020702060506020403" pitchFamily="18" charset="0"/>
              </a:rPr>
              <a:t> </a:t>
            </a:r>
            <a:r>
              <a:rPr lang="en-US" dirty="0" err="1">
                <a:latin typeface="Adobe Garamond Pro Bold" panose="02020702060506020403" pitchFamily="18" charset="0"/>
              </a:rPr>
              <a:t>jaringan</a:t>
            </a:r>
            <a:r>
              <a:rPr lang="en-US" dirty="0">
                <a:latin typeface="Adobe Garamond Pro Bold" panose="02020702060506020403" pitchFamily="18" charset="0"/>
              </a:rPr>
              <a:t> </a:t>
            </a:r>
            <a:r>
              <a:rPr lang="en-US" dirty="0" err="1">
                <a:latin typeface="Adobe Garamond Pro Bold" panose="02020702060506020403" pitchFamily="18" charset="0"/>
              </a:rPr>
              <a:t>walaupun</a:t>
            </a:r>
            <a:r>
              <a:rPr lang="en-US" dirty="0">
                <a:latin typeface="Adobe Garamond Pro Bold" panose="02020702060506020403" pitchFamily="18" charset="0"/>
              </a:rPr>
              <a:t> </a:t>
            </a:r>
            <a:r>
              <a:rPr lang="en-US" dirty="0" err="1">
                <a:latin typeface="Adobe Garamond Pro Bold" panose="02020702060506020403" pitchFamily="18" charset="0"/>
              </a:rPr>
              <a:t>hanya</a:t>
            </a:r>
            <a:r>
              <a:rPr lang="en-US" dirty="0">
                <a:latin typeface="Adobe Garamond Pro Bold" panose="02020702060506020403" pitchFamily="18" charset="0"/>
              </a:rPr>
              <a:t> </a:t>
            </a:r>
            <a:r>
              <a:rPr lang="en-US" dirty="0" err="1">
                <a:latin typeface="Adobe Garamond Pro Bold" panose="02020702060506020403" pitchFamily="18" charset="0"/>
              </a:rPr>
              <a:t>simulasi</a:t>
            </a:r>
            <a:r>
              <a:rPr lang="en-US" dirty="0">
                <a:latin typeface="Adobe Garamond Pro Bold" panose="02020702060506020403" pitchFamily="18" charset="0"/>
              </a:rPr>
              <a:t> </a:t>
            </a:r>
            <a:r>
              <a:rPr lang="en-US" dirty="0" err="1">
                <a:latin typeface="Adobe Garamond Pro Bold" panose="02020702060506020403" pitchFamily="18" charset="0"/>
              </a:rPr>
              <a:t>tetapi</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sama</a:t>
            </a:r>
            <a:r>
              <a:rPr lang="en-US" dirty="0">
                <a:latin typeface="Adobe Garamond Pro Bold" panose="02020702060506020403" pitchFamily="18" charset="0"/>
              </a:rPr>
              <a:t> </a:t>
            </a:r>
            <a:r>
              <a:rPr lang="en-US" dirty="0" err="1">
                <a:latin typeface="Adobe Garamond Pro Bold" panose="02020702060506020403" pitchFamily="18" charset="0"/>
              </a:rPr>
              <a:t>dengan</a:t>
            </a:r>
            <a:r>
              <a:rPr lang="en-US" dirty="0">
                <a:latin typeface="Adobe Garamond Pro Bold" panose="02020702060506020403" pitchFamily="18" charset="0"/>
              </a:rPr>
              <a:t> blockchain pada </a:t>
            </a:r>
            <a:r>
              <a:rPr lang="en-US" dirty="0" err="1">
                <a:latin typeface="Adobe Garamond Pro Bold" panose="02020702060506020403" pitchFamily="18" charset="0"/>
              </a:rPr>
              <a:t>asli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a:t>
            </a:r>
          </a:p>
          <a:p>
            <a:pPr marL="342900" indent="-342900">
              <a:buFontTx/>
              <a:buChar char="-"/>
            </a:pPr>
            <a:endParaRPr lang="en-US" dirty="0">
              <a:solidFill>
                <a:schemeClr val="bg1"/>
              </a:solidFill>
              <a:latin typeface="Adobe Garamond Pro Bold" panose="02020702060506020403" pitchFamily="18" charset="0"/>
            </a:endParaRPr>
          </a:p>
          <a:p>
            <a:pPr marL="342900" indent="-342900">
              <a:buFontTx/>
              <a:buChar char="-"/>
            </a:pP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204438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D94C1-05F7-4747-8E79-A477B8CF150F}"/>
              </a:ext>
            </a:extLst>
          </p:cNvPr>
          <p:cNvPicPr>
            <a:picLocks noChangeAspect="1"/>
          </p:cNvPicPr>
          <p:nvPr/>
        </p:nvPicPr>
        <p:blipFill rotWithShape="1">
          <a:blip r:embed="rId2"/>
          <a:srcRect b="5866"/>
          <a:stretch/>
        </p:blipFill>
        <p:spPr>
          <a:xfrm>
            <a:off x="340529" y="1530751"/>
            <a:ext cx="2562583" cy="2304649"/>
          </a:xfrm>
          <a:prstGeom prst="rect">
            <a:avLst/>
          </a:prstGeom>
        </p:spPr>
      </p:pic>
      <p:sp>
        <p:nvSpPr>
          <p:cNvPr id="4" name="TextBox 3">
            <a:extLst>
              <a:ext uri="{FF2B5EF4-FFF2-40B4-BE49-F238E27FC236}">
                <a16:creationId xmlns:a16="http://schemas.microsoft.com/office/drawing/2014/main" id="{3DDF16B4-ABC5-4430-9540-30B91D2957BE}"/>
              </a:ext>
            </a:extLst>
          </p:cNvPr>
          <p:cNvSpPr txBox="1"/>
          <p:nvPr/>
        </p:nvSpPr>
        <p:spPr>
          <a:xfrm>
            <a:off x="2903112" y="1727885"/>
            <a:ext cx="4843888" cy="707886"/>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check balance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balanceReceive</a:t>
            </a:r>
            <a:r>
              <a:rPr lang="en-US" sz="2000" dirty="0">
                <a:latin typeface="Adobe Garamond Pro Bold" panose="02020702060506020403" pitchFamily="18" charset="0"/>
              </a:rPr>
              <a:t> dan </a:t>
            </a:r>
            <a:r>
              <a:rPr lang="en-US" sz="2000" dirty="0" err="1">
                <a:latin typeface="Adobe Garamond Pro Bold" panose="02020702060506020403" pitchFamily="18" charset="0"/>
              </a:rPr>
              <a:t>getBalance</a:t>
            </a:r>
            <a:endParaRPr lang="en-US" sz="2000" dirty="0">
              <a:latin typeface="Adobe Garamond Pro Bold" panose="02020702060506020403" pitchFamily="18" charset="0"/>
            </a:endParaRPr>
          </a:p>
        </p:txBody>
      </p:sp>
    </p:spTree>
    <p:extLst>
      <p:ext uri="{BB962C8B-B14F-4D97-AF65-F5344CB8AC3E}">
        <p14:creationId xmlns:p14="http://schemas.microsoft.com/office/powerpoint/2010/main" val="19639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BB79C-44CD-4F0E-A9E7-A4074564F22E}"/>
              </a:ext>
            </a:extLst>
          </p:cNvPr>
          <p:cNvPicPr>
            <a:picLocks noChangeAspect="1"/>
          </p:cNvPicPr>
          <p:nvPr/>
        </p:nvPicPr>
        <p:blipFill>
          <a:blip r:embed="rId2"/>
          <a:stretch>
            <a:fillRect/>
          </a:stretch>
        </p:blipFill>
        <p:spPr>
          <a:xfrm>
            <a:off x="107426" y="133240"/>
            <a:ext cx="5721189" cy="2030526"/>
          </a:xfrm>
          <a:prstGeom prst="rect">
            <a:avLst/>
          </a:prstGeom>
        </p:spPr>
      </p:pic>
      <p:pic>
        <p:nvPicPr>
          <p:cNvPr id="3" name="Picture 2">
            <a:extLst>
              <a:ext uri="{FF2B5EF4-FFF2-40B4-BE49-F238E27FC236}">
                <a16:creationId xmlns:a16="http://schemas.microsoft.com/office/drawing/2014/main" id="{4E3E3F87-AB27-4244-9DB1-E843E4786E93}"/>
              </a:ext>
            </a:extLst>
          </p:cNvPr>
          <p:cNvPicPr>
            <a:picLocks noChangeAspect="1"/>
          </p:cNvPicPr>
          <p:nvPr/>
        </p:nvPicPr>
        <p:blipFill rotWithShape="1">
          <a:blip r:embed="rId3"/>
          <a:srcRect b="4943"/>
          <a:stretch/>
        </p:blipFill>
        <p:spPr>
          <a:xfrm>
            <a:off x="210953" y="2295149"/>
            <a:ext cx="2648320" cy="2562711"/>
          </a:xfrm>
          <a:prstGeom prst="rect">
            <a:avLst/>
          </a:prstGeom>
        </p:spPr>
      </p:pic>
      <p:sp>
        <p:nvSpPr>
          <p:cNvPr id="5" name="TextBox 4">
            <a:extLst>
              <a:ext uri="{FF2B5EF4-FFF2-40B4-BE49-F238E27FC236}">
                <a16:creationId xmlns:a16="http://schemas.microsoft.com/office/drawing/2014/main" id="{7683FFB1-742C-405D-A424-F9B45EB57350}"/>
              </a:ext>
            </a:extLst>
          </p:cNvPr>
          <p:cNvSpPr txBox="1"/>
          <p:nvPr/>
        </p:nvSpPr>
        <p:spPr>
          <a:xfrm>
            <a:off x="5828615" y="961110"/>
            <a:ext cx="3063190" cy="3139321"/>
          </a:xfrm>
          <a:prstGeom prst="rect">
            <a:avLst/>
          </a:prstGeom>
          <a:noFill/>
        </p:spPr>
        <p:txBody>
          <a:bodyPr wrap="square">
            <a:spAutoFit/>
          </a:bodyPr>
          <a:lstStyle/>
          <a:p>
            <a:r>
              <a:rPr lang="en-US" dirty="0" err="1">
                <a:latin typeface="Adobe Garamond Pro Bold" panose="02020702060506020403" pitchFamily="18" charset="0"/>
              </a:rPr>
              <a:t>Witdhraw</a:t>
            </a:r>
            <a:r>
              <a:rPr lang="en-US" dirty="0">
                <a:latin typeface="Adobe Garamond Pro Bold" panose="02020702060506020403" pitchFamily="18" charset="0"/>
              </a:rPr>
              <a:t> ether from Smart Contract</a:t>
            </a:r>
          </a:p>
          <a:p>
            <a:pPr marL="342900" indent="-342900">
              <a:buFont typeface="+mj-lt"/>
              <a:buAutoNum type="arabicPeriod"/>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a:t>
            </a:r>
            <a:r>
              <a:rPr lang="en-US" dirty="0">
                <a:latin typeface="Adobe Garamond Pro Bold" panose="02020702060506020403" pitchFamily="18" charset="0"/>
              </a:rPr>
              <a:t> syntax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ini</a:t>
            </a:r>
            <a:endParaRPr lang="en-US" dirty="0">
              <a:latin typeface="Adobe Garamond Pro Bold" panose="02020702060506020403" pitchFamily="18" charset="0"/>
            </a:endParaRPr>
          </a:p>
          <a:p>
            <a:pPr marL="342900" indent="-342900">
              <a:buFont typeface="+mj-lt"/>
              <a:buAutoNum type="arabicPeriod"/>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hapus</a:t>
            </a:r>
            <a:r>
              <a:rPr lang="en-US" dirty="0">
                <a:latin typeface="Adobe Garamond Pro Bold" panose="02020702060506020403" pitchFamily="18" charset="0"/>
              </a:rPr>
              <a:t> deployed </a:t>
            </a:r>
            <a:r>
              <a:rPr lang="en-US" dirty="0" err="1">
                <a:latin typeface="Adobe Garamond Pro Bold" panose="02020702060506020403" pitchFamily="18" charset="0"/>
              </a:rPr>
              <a:t>contacr</a:t>
            </a:r>
            <a:r>
              <a:rPr lang="en-US" dirty="0">
                <a:latin typeface="Adobe Garamond Pro Bold" panose="02020702060506020403" pitchFamily="18" charset="0"/>
              </a:rPr>
              <a:t> </a:t>
            </a:r>
            <a:r>
              <a:rPr lang="en-US" dirty="0" err="1">
                <a:latin typeface="Adobe Garamond Pro Bold" panose="02020702060506020403" pitchFamily="18" charset="0"/>
              </a:rPr>
              <a:t>sebelum</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dan </a:t>
            </a:r>
            <a:r>
              <a:rPr lang="en-US" dirty="0" err="1">
                <a:latin typeface="Adobe Garamond Pro Bold" panose="02020702060506020403" pitchFamily="18" charset="0"/>
              </a:rPr>
              <a:t>klik</a:t>
            </a:r>
            <a:r>
              <a:rPr lang="en-US" dirty="0">
                <a:latin typeface="Adobe Garamond Pro Bold" panose="02020702060506020403" pitchFamily="18" charset="0"/>
              </a:rPr>
              <a:t> deploy </a:t>
            </a:r>
          </a:p>
          <a:p>
            <a:pPr marL="342900" indent="-342900">
              <a:buFont typeface="+mj-lt"/>
              <a:buAutoNum type="arabicPeriod"/>
            </a:pPr>
            <a:r>
              <a:rPr lang="en-US" dirty="0" err="1">
                <a:latin typeface="Adobe Garamond Pro Bold" panose="02020702060506020403" pitchFamily="18" charset="0"/>
              </a:rPr>
              <a:t>Sebelum</a:t>
            </a:r>
            <a:r>
              <a:rPr lang="en-US" dirty="0">
                <a:latin typeface="Adobe Garamond Pro Bold" panose="02020702060506020403" pitchFamily="18" charset="0"/>
              </a:rPr>
              <a:t> </a:t>
            </a:r>
            <a:r>
              <a:rPr lang="en-US" dirty="0" err="1">
                <a:latin typeface="Adobe Garamond Pro Bold" panose="02020702060506020403" pitchFamily="18" charset="0"/>
              </a:rPr>
              <a:t>melakukan</a:t>
            </a:r>
            <a:r>
              <a:rPr lang="en-US" dirty="0">
                <a:latin typeface="Adobe Garamond Pro Bold" panose="02020702060506020403" pitchFamily="18" charset="0"/>
              </a:rPr>
              <a:t> deploy </a:t>
            </a:r>
            <a:r>
              <a:rPr lang="en-US" dirty="0" err="1">
                <a:latin typeface="Adobe Garamond Pro Bold" panose="02020702060506020403" pitchFamily="18" charset="0"/>
              </a:rPr>
              <a:t>isi</a:t>
            </a:r>
            <a:r>
              <a:rPr lang="en-US" dirty="0">
                <a:latin typeface="Adobe Garamond Pro Bold" panose="02020702060506020403" pitchFamily="18" charset="0"/>
              </a:rPr>
              <a:t> 1 </a:t>
            </a:r>
            <a:r>
              <a:rPr lang="en-US" dirty="0" err="1">
                <a:latin typeface="Adobe Garamond Pro Bold" panose="02020702060506020403" pitchFamily="18" charset="0"/>
              </a:rPr>
              <a:t>ther</a:t>
            </a:r>
            <a:r>
              <a:rPr lang="en-US" dirty="0">
                <a:latin typeface="Adobe Garamond Pro Bold" panose="02020702060506020403" pitchFamily="18" charset="0"/>
              </a:rPr>
              <a:t> value pada input box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receiveMoney</a:t>
            </a:r>
            <a:r>
              <a:rPr lang="en-US" dirty="0">
                <a:latin typeface="Adobe Garamond Pro Bold" panose="02020702060506020403" pitchFamily="18" charset="0"/>
              </a:rPr>
              <a:t> pada contract </a:t>
            </a:r>
            <a:r>
              <a:rPr lang="en-US" dirty="0" err="1">
                <a:latin typeface="Adobe Garamond Pro Bold" panose="02020702060506020403" pitchFamily="18" charset="0"/>
              </a:rPr>
              <a:t>baru</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285157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61D7-50C9-4D79-9A47-C0658F2F4DEB}"/>
              </a:ext>
            </a:extLst>
          </p:cNvPr>
          <p:cNvPicPr>
            <a:picLocks noChangeAspect="1"/>
          </p:cNvPicPr>
          <p:nvPr/>
        </p:nvPicPr>
        <p:blipFill>
          <a:blip r:embed="rId2"/>
          <a:stretch>
            <a:fillRect/>
          </a:stretch>
        </p:blipFill>
        <p:spPr>
          <a:xfrm>
            <a:off x="190456" y="187592"/>
            <a:ext cx="2749622" cy="2965422"/>
          </a:xfrm>
          <a:prstGeom prst="rect">
            <a:avLst/>
          </a:prstGeom>
        </p:spPr>
      </p:pic>
      <p:pic>
        <p:nvPicPr>
          <p:cNvPr id="3" name="Picture 2">
            <a:extLst>
              <a:ext uri="{FF2B5EF4-FFF2-40B4-BE49-F238E27FC236}">
                <a16:creationId xmlns:a16="http://schemas.microsoft.com/office/drawing/2014/main" id="{FAC1368E-BA12-48EF-82C9-3C21012E57E3}"/>
              </a:ext>
            </a:extLst>
          </p:cNvPr>
          <p:cNvPicPr>
            <a:picLocks noChangeAspect="1"/>
          </p:cNvPicPr>
          <p:nvPr/>
        </p:nvPicPr>
        <p:blipFill>
          <a:blip r:embed="rId3"/>
          <a:stretch>
            <a:fillRect/>
          </a:stretch>
        </p:blipFill>
        <p:spPr>
          <a:xfrm>
            <a:off x="3068633" y="2272519"/>
            <a:ext cx="2425736" cy="2683251"/>
          </a:xfrm>
          <a:prstGeom prst="rect">
            <a:avLst/>
          </a:prstGeom>
        </p:spPr>
      </p:pic>
      <p:sp>
        <p:nvSpPr>
          <p:cNvPr id="5" name="TextBox 4">
            <a:extLst>
              <a:ext uri="{FF2B5EF4-FFF2-40B4-BE49-F238E27FC236}">
                <a16:creationId xmlns:a16="http://schemas.microsoft.com/office/drawing/2014/main" id="{FB9535C9-6B3F-465F-BB1F-A6A1516E5F39}"/>
              </a:ext>
            </a:extLst>
          </p:cNvPr>
          <p:cNvSpPr txBox="1"/>
          <p:nvPr/>
        </p:nvSpPr>
        <p:spPr>
          <a:xfrm>
            <a:off x="5494369" y="1140589"/>
            <a:ext cx="3808399" cy="2554545"/>
          </a:xfrm>
          <a:prstGeom prst="rect">
            <a:avLst/>
          </a:prstGeom>
          <a:noFill/>
        </p:spPr>
        <p:txBody>
          <a:bodyPr wrap="square">
            <a:spAutoFit/>
          </a:bodyPr>
          <a:lstStyle/>
          <a:p>
            <a:r>
              <a:rPr lang="en-US" sz="2000" dirty="0">
                <a:latin typeface="Adobe Garamond Pro Bold" panose="02020702060506020403" pitchFamily="18" charset="0"/>
              </a:rPr>
              <a:t>Kita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a:t>
            </a:r>
            <a:r>
              <a:rPr lang="en-US" sz="2000" dirty="0" err="1">
                <a:latin typeface="Adobe Garamond Pro Bold" panose="02020702060506020403" pitchFamily="18" charset="0"/>
              </a:rPr>
              <a:t>witdraw</a:t>
            </a:r>
            <a:r>
              <a:rPr lang="en-US" sz="2000" dirty="0">
                <a:latin typeface="Adobe Garamond Pro Bold" panose="02020702060506020403" pitchFamily="18" charset="0"/>
              </a:rPr>
              <a:t> funds </a:t>
            </a:r>
            <a:r>
              <a:rPr lang="en-US" sz="2000" dirty="0" err="1">
                <a:latin typeface="Adobe Garamond Pro Bold" panose="02020702060506020403" pitchFamily="18" charset="0"/>
              </a:rPr>
              <a:t>dari</a:t>
            </a:r>
            <a:r>
              <a:rPr lang="en-US" sz="2000" dirty="0">
                <a:latin typeface="Adobe Garamond Pro Bold" panose="02020702060506020403" pitchFamily="18" charset="0"/>
              </a:rPr>
              <a:t> smart contract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p>
          <a:p>
            <a:pPr marL="342900" indent="-342900">
              <a:buFont typeface="+mj-lt"/>
              <a:buAutoNum type="arabicPeriod"/>
            </a:pP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pilih</a:t>
            </a:r>
            <a:r>
              <a:rPr lang="en-US" sz="2000" dirty="0">
                <a:latin typeface="Adobe Garamond Pro Bold" panose="02020702060506020403" pitchFamily="18" charset="0"/>
              </a:rPr>
              <a:t> salah </a:t>
            </a:r>
            <a:r>
              <a:rPr lang="en-US" sz="2000" dirty="0" err="1">
                <a:latin typeface="Adobe Garamond Pro Bold" panose="02020702060506020403" pitchFamily="18" charset="0"/>
              </a:rPr>
              <a:t>satu</a:t>
            </a:r>
            <a:r>
              <a:rPr lang="en-US" sz="2000" dirty="0">
                <a:latin typeface="Adobe Garamond Pro Bold" panose="02020702060506020403" pitchFamily="18" charset="0"/>
              </a:rPr>
              <a:t> account </a:t>
            </a:r>
            <a:r>
              <a:rPr lang="en-US" sz="2000" dirty="0" err="1">
                <a:latin typeface="Adobe Garamond Pro Bold" panose="02020702060506020403" pitchFamily="18" charset="0"/>
              </a:rPr>
              <a:t>lainnya</a:t>
            </a:r>
            <a:r>
              <a:rPr lang="en-US" sz="2000" dirty="0">
                <a:latin typeface="Adobe Garamond Pro Bold" panose="02020702060506020403" pitchFamily="18" charset="0"/>
              </a:rPr>
              <a:t> </a:t>
            </a:r>
          </a:p>
          <a:p>
            <a:pPr marL="342900" indent="-342900">
              <a:buFont typeface="+mj-lt"/>
              <a:buAutoNum type="arabicPeriod"/>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widthdrawMoney</a:t>
            </a:r>
            <a:r>
              <a:rPr lang="en-US" sz="2000" dirty="0">
                <a:latin typeface="Adobe Garamond Pro Bold" panose="02020702060506020403" pitchFamily="18" charset="0"/>
              </a:rPr>
              <a:t> pada deployed contract yang </a:t>
            </a:r>
            <a:r>
              <a:rPr lang="en-US" sz="2000" dirty="0" err="1">
                <a:latin typeface="Adobe Garamond Pro Bold" panose="02020702060506020403" pitchFamily="18" charset="0"/>
              </a:rPr>
              <a:t>sebelum</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jalanin</a:t>
            </a:r>
            <a:r>
              <a:rPr lang="en-US" sz="2000" dirty="0">
                <a:latin typeface="Adobe Garamond Pro Bold" panose="02020702060506020403" pitchFamily="18" charset="0"/>
              </a:rPr>
              <a:t> </a:t>
            </a:r>
          </a:p>
          <a:p>
            <a:pPr marL="342900" indent="-342900">
              <a:buFontTx/>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88241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F6ED5-31F0-41BD-B7CF-BB65DC34899D}"/>
              </a:ext>
            </a:extLst>
          </p:cNvPr>
          <p:cNvPicPr>
            <a:picLocks noChangeAspect="1"/>
          </p:cNvPicPr>
          <p:nvPr/>
        </p:nvPicPr>
        <p:blipFill>
          <a:blip r:embed="rId2"/>
          <a:stretch>
            <a:fillRect/>
          </a:stretch>
        </p:blipFill>
        <p:spPr>
          <a:xfrm>
            <a:off x="225513" y="119766"/>
            <a:ext cx="5514888" cy="2567168"/>
          </a:xfrm>
          <a:prstGeom prst="rect">
            <a:avLst/>
          </a:prstGeom>
        </p:spPr>
      </p:pic>
      <p:sp>
        <p:nvSpPr>
          <p:cNvPr id="4" name="TextBox 3">
            <a:extLst>
              <a:ext uri="{FF2B5EF4-FFF2-40B4-BE49-F238E27FC236}">
                <a16:creationId xmlns:a16="http://schemas.microsoft.com/office/drawing/2014/main" id="{8ECEF00A-254D-42BA-9D11-05229F2B3E97}"/>
              </a:ext>
            </a:extLst>
          </p:cNvPr>
          <p:cNvSpPr txBox="1"/>
          <p:nvPr/>
        </p:nvSpPr>
        <p:spPr>
          <a:xfrm>
            <a:off x="5813338" y="853707"/>
            <a:ext cx="3330662" cy="3877985"/>
          </a:xfrm>
          <a:prstGeom prst="rect">
            <a:avLst/>
          </a:prstGeom>
          <a:noFill/>
        </p:spPr>
        <p:txBody>
          <a:bodyPr wrap="square">
            <a:spAutoFit/>
          </a:bodyPr>
          <a:lstStyle/>
          <a:p>
            <a:pPr algn="ctr"/>
            <a:r>
              <a:rPr lang="en-US" b="1" i="0" u="none" strike="noStrike" baseline="0" dirty="0">
                <a:latin typeface="Adobe Garamond Pro Bold" panose="02020702060506020403" pitchFamily="18" charset="0"/>
              </a:rPr>
              <a:t>Use Re-Usable Smart Contracts from </a:t>
            </a:r>
            <a:r>
              <a:rPr lang="en-US" b="1" i="0" u="none" strike="noStrike" baseline="0" dirty="0" err="1">
                <a:latin typeface="Adobe Garamond Pro Bold" panose="02020702060506020403" pitchFamily="18" charset="0"/>
              </a:rPr>
              <a:t>OpenZeppelin</a:t>
            </a:r>
            <a:endParaRPr lang="en-US" b="1" i="0" u="none" strike="noStrike" baseline="0" dirty="0">
              <a:latin typeface="Adobe Garamond Pro Bold" panose="02020702060506020403" pitchFamily="18" charset="0"/>
            </a:endParaRPr>
          </a:p>
          <a:p>
            <a:pPr algn="ctr"/>
            <a:endParaRPr lang="en-US" b="1" dirty="0">
              <a:latin typeface="Adobe Garamond Pro Bold" panose="02020702060506020403" pitchFamily="18" charset="0"/>
            </a:endParaRPr>
          </a:p>
          <a:p>
            <a:r>
              <a:rPr lang="en-US" sz="1600" dirty="0">
                <a:latin typeface="Adobe Garamond Pro Bold" panose="02020702060506020403" pitchFamily="18" charset="0"/>
              </a:rPr>
              <a:t>Pada </a:t>
            </a:r>
            <a:r>
              <a:rPr lang="en-US" sz="1600" dirty="0" err="1">
                <a:latin typeface="Adobe Garamond Pro Bold" panose="02020702060506020403" pitchFamily="18" charset="0"/>
              </a:rPr>
              <a:t>koodingan</a:t>
            </a:r>
            <a:r>
              <a:rPr lang="en-US" sz="1600" dirty="0">
                <a:latin typeface="Adobe Garamond Pro Bold" panose="02020702060506020403" pitchFamily="18" charset="0"/>
              </a:rPr>
              <a:t> </a:t>
            </a:r>
            <a:r>
              <a:rPr lang="en-US" sz="1600" dirty="0" err="1">
                <a:latin typeface="Adobe Garamond Pro Bold" panose="02020702060506020403" pitchFamily="18" charset="0"/>
              </a:rPr>
              <a:t>ini</a:t>
            </a:r>
            <a:r>
              <a:rPr lang="en-US" sz="1600" dirty="0">
                <a:latin typeface="Adobe Garamond Pro Bold" panose="02020702060506020403" pitchFamily="18" charset="0"/>
              </a:rPr>
              <a:t> </a:t>
            </a:r>
            <a:r>
              <a:rPr lang="en-US" sz="1600" dirty="0" err="1">
                <a:latin typeface="Adobe Garamond Pro Bold" panose="02020702060506020403" pitchFamily="18" charset="0"/>
              </a:rPr>
              <a:t>memiliki</a:t>
            </a:r>
            <a:r>
              <a:rPr lang="en-US" sz="1600" dirty="0">
                <a:latin typeface="Adobe Garamond Pro Bold" panose="02020702060506020403" pitchFamily="18" charset="0"/>
              </a:rPr>
              <a:t> </a:t>
            </a:r>
            <a:r>
              <a:rPr lang="en-US" sz="1600" dirty="0" err="1">
                <a:latin typeface="Adobe Garamond Pro Bold" panose="02020702060506020403" pitchFamily="18" charset="0"/>
              </a:rPr>
              <a:t>logika</a:t>
            </a:r>
            <a:r>
              <a:rPr lang="en-US" sz="1600" dirty="0">
                <a:latin typeface="Adobe Garamond Pro Bold" panose="02020702060506020403" pitchFamily="18" charset="0"/>
              </a:rPr>
              <a:t> </a:t>
            </a:r>
            <a:r>
              <a:rPr lang="en-US" sz="1600" dirty="0" err="1">
                <a:latin typeface="Adobe Garamond Pro Bold" panose="02020702060506020403" pitchFamily="18" charset="0"/>
              </a:rPr>
              <a:t>seketika</a:t>
            </a:r>
            <a:r>
              <a:rPr lang="en-US" sz="1600" dirty="0">
                <a:latin typeface="Adobe Garamond Pro Bold" panose="02020702060506020403" pitchFamily="18" charset="0"/>
              </a:rPr>
              <a:t> </a:t>
            </a:r>
            <a:r>
              <a:rPr lang="en-US" sz="1600" dirty="0" err="1">
                <a:latin typeface="Adobe Garamond Pro Bold" panose="02020702060506020403" pitchFamily="18" charset="0"/>
              </a:rPr>
              <a:t>pemilik</a:t>
            </a:r>
            <a:r>
              <a:rPr lang="en-US" sz="1600" dirty="0">
                <a:latin typeface="Adobe Garamond Pro Bold" panose="02020702060506020403" pitchFamily="18" charset="0"/>
              </a:rPr>
              <a:t> </a:t>
            </a:r>
            <a:r>
              <a:rPr lang="en-US" sz="1600" dirty="0" err="1">
                <a:latin typeface="Adobe Garamond Pro Bold" panose="02020702060506020403" pitchFamily="18" charset="0"/>
              </a:rPr>
              <a:t>secara</a:t>
            </a:r>
            <a:r>
              <a:rPr lang="en-US" sz="1600" dirty="0">
                <a:latin typeface="Adobe Garamond Pro Bold" panose="02020702060506020403" pitchFamily="18" charset="0"/>
              </a:rPr>
              <a:t> </a:t>
            </a:r>
            <a:r>
              <a:rPr lang="en-US" sz="1600" dirty="0" err="1">
                <a:latin typeface="Adobe Garamond Pro Bold" panose="02020702060506020403" pitchFamily="18" charset="0"/>
              </a:rPr>
              <a:t>langsung</a:t>
            </a:r>
            <a:r>
              <a:rPr lang="en-US" sz="1600" dirty="0">
                <a:latin typeface="Adobe Garamond Pro Bold" panose="02020702060506020403" pitchFamily="18" charset="0"/>
              </a:rPr>
              <a:t> </a:t>
            </a:r>
            <a:r>
              <a:rPr lang="en-US" sz="1600" dirty="0" err="1">
                <a:latin typeface="Adobe Garamond Pro Bold" panose="02020702060506020403" pitchFamily="18" charset="0"/>
              </a:rPr>
              <a:t>dalam</a:t>
            </a:r>
            <a:r>
              <a:rPr lang="en-US" sz="1600" dirty="0">
                <a:latin typeface="Adobe Garamond Pro Bold" panose="02020702060506020403" pitchFamily="18" charset="0"/>
              </a:rPr>
              <a:t> </a:t>
            </a:r>
            <a:r>
              <a:rPr lang="en-US" sz="1600" dirty="0" err="1">
                <a:latin typeface="Adobe Garamond Pro Bold" panose="02020702060506020403" pitchFamily="18" charset="0"/>
              </a:rPr>
              <a:t>satu</a:t>
            </a:r>
            <a:r>
              <a:rPr lang="en-US" sz="1600" dirty="0">
                <a:latin typeface="Adobe Garamond Pro Bold" panose="02020702060506020403" pitchFamily="18" charset="0"/>
              </a:rPr>
              <a:t> smart contract yang </a:t>
            </a:r>
            <a:r>
              <a:rPr lang="en-US" sz="1600" dirty="0" err="1">
                <a:latin typeface="Adobe Garamond Pro Bold" panose="02020702060506020403" pitchFamily="18" charset="0"/>
              </a:rPr>
              <a:t>dimana</a:t>
            </a:r>
            <a:r>
              <a:rPr lang="en-US" sz="1600" dirty="0">
                <a:latin typeface="Adobe Garamond Pro Bold" panose="02020702060506020403" pitchFamily="18" charset="0"/>
              </a:rPr>
              <a:t> </a:t>
            </a:r>
            <a:r>
              <a:rPr lang="en-US" sz="1600" dirty="0" err="1">
                <a:latin typeface="Adobe Garamond Pro Bold" panose="02020702060506020403" pitchFamily="18" charset="0"/>
              </a:rPr>
              <a:t>tidak</a:t>
            </a:r>
            <a:r>
              <a:rPr lang="en-US" sz="1600" dirty="0">
                <a:latin typeface="Adobe Garamond Pro Bold" panose="02020702060506020403" pitchFamily="18" charset="0"/>
              </a:rPr>
              <a:t> </a:t>
            </a:r>
            <a:r>
              <a:rPr lang="en-US" sz="1600" dirty="0" err="1">
                <a:latin typeface="Adobe Garamond Pro Bold" panose="02020702060506020403" pitchFamily="18" charset="0"/>
              </a:rPr>
              <a:t>mudah</a:t>
            </a:r>
            <a:r>
              <a:rPr lang="en-US" sz="1600" dirty="0">
                <a:latin typeface="Adobe Garamond Pro Bold" panose="02020702060506020403" pitchFamily="18" charset="0"/>
              </a:rPr>
              <a:t> </a:t>
            </a:r>
            <a:r>
              <a:rPr lang="en-US" sz="1600" dirty="0" err="1">
                <a:latin typeface="Adobe Garamond Pro Bold" panose="02020702060506020403" pitchFamily="18" charset="0"/>
              </a:rPr>
              <a:t>untuk</a:t>
            </a:r>
            <a:r>
              <a:rPr lang="en-US" sz="1600" dirty="0">
                <a:latin typeface="Adobe Garamond Pro Bold" panose="02020702060506020403" pitchFamily="18" charset="0"/>
              </a:rPr>
              <a:t> </a:t>
            </a:r>
            <a:r>
              <a:rPr lang="en-US" sz="1600" dirty="0" err="1">
                <a:latin typeface="Adobe Garamond Pro Bold" panose="02020702060506020403" pitchFamily="18" charset="0"/>
              </a:rPr>
              <a:t>diaudit</a:t>
            </a:r>
            <a:endParaRPr lang="en-US" sz="1600" dirty="0">
              <a:latin typeface="Adobe Garamond Pro Bold" panose="02020702060506020403" pitchFamily="18" charset="0"/>
            </a:endParaRPr>
          </a:p>
          <a:p>
            <a:r>
              <a:rPr lang="en-US" sz="1600" dirty="0" err="1">
                <a:latin typeface="Adobe Garamond Pro Bold" panose="02020702060506020403" pitchFamily="18" charset="0"/>
              </a:rPr>
              <a:t>Untuk</a:t>
            </a:r>
            <a:r>
              <a:rPr lang="en-US" sz="1600" dirty="0">
                <a:latin typeface="Adobe Garamond Pro Bold" panose="02020702060506020403" pitchFamily="18" charset="0"/>
              </a:rPr>
              <a:t> </a:t>
            </a:r>
            <a:r>
              <a:rPr lang="en-US" sz="1600" dirty="0" err="1">
                <a:latin typeface="Adobe Garamond Pro Bold" panose="02020702060506020403" pitchFamily="18" charset="0"/>
              </a:rPr>
              <a:t>memecahkan</a:t>
            </a:r>
            <a:r>
              <a:rPr lang="en-US" sz="1600" dirty="0">
                <a:latin typeface="Adobe Garamond Pro Bold" panose="02020702060506020403" pitchFamily="18" charset="0"/>
              </a:rPr>
              <a:t> </a:t>
            </a:r>
            <a:r>
              <a:rPr lang="en-US" sz="1600" dirty="0" err="1">
                <a:latin typeface="Adobe Garamond Pro Bold" panose="02020702060506020403" pitchFamily="18" charset="0"/>
              </a:rPr>
              <a:t>nya</a:t>
            </a:r>
            <a:r>
              <a:rPr lang="en-US" sz="1600" dirty="0">
                <a:latin typeface="Adobe Garamond Pro Bold" panose="02020702060506020403" pitchFamily="18" charset="0"/>
              </a:rPr>
              <a:t> </a:t>
            </a:r>
            <a:r>
              <a:rPr lang="en-US" sz="1600" dirty="0" err="1">
                <a:latin typeface="Adobe Garamond Pro Bold" panose="02020702060506020403" pitchFamily="18" charset="0"/>
              </a:rPr>
              <a:t>akan</a:t>
            </a:r>
            <a:r>
              <a:rPr lang="en-US" sz="1600" dirty="0">
                <a:latin typeface="Adobe Garamond Pro Bold" panose="02020702060506020403" pitchFamily="18" charset="0"/>
              </a:rPr>
              <a:t> </a:t>
            </a:r>
            <a:r>
              <a:rPr lang="en-US" sz="1600" dirty="0" err="1">
                <a:latin typeface="Adobe Garamond Pro Bold" panose="02020702060506020403" pitchFamily="18" charset="0"/>
              </a:rPr>
              <a:t>membagi</a:t>
            </a:r>
            <a:r>
              <a:rPr lang="en-US" sz="1600" dirty="0">
                <a:latin typeface="Adobe Garamond Pro Bold" panose="02020702060506020403" pitchFamily="18" charset="0"/>
              </a:rPr>
              <a:t> </a:t>
            </a:r>
            <a:r>
              <a:rPr lang="en-US" sz="1600" dirty="0" err="1">
                <a:latin typeface="Adobe Garamond Pro Bold" panose="02020702060506020403" pitchFamily="18" charset="0"/>
              </a:rPr>
              <a:t>bagian-bagian</a:t>
            </a:r>
            <a:r>
              <a:rPr lang="en-US" sz="1600" dirty="0">
                <a:latin typeface="Adobe Garamond Pro Bold" panose="02020702060506020403" pitchFamily="18" charset="0"/>
              </a:rPr>
              <a:t> yang </a:t>
            </a:r>
            <a:r>
              <a:rPr lang="en-US" sz="1600" dirty="0" err="1">
                <a:latin typeface="Adobe Garamond Pro Bold" panose="02020702060506020403" pitchFamily="18" charset="0"/>
              </a:rPr>
              <a:t>lebih</a:t>
            </a:r>
            <a:r>
              <a:rPr lang="en-US" sz="1600" dirty="0">
                <a:latin typeface="Adobe Garamond Pro Bold" panose="02020702060506020403" pitchFamily="18" charset="0"/>
              </a:rPr>
              <a:t> </a:t>
            </a:r>
            <a:r>
              <a:rPr lang="en-US" sz="1600" dirty="0" err="1">
                <a:latin typeface="Adobe Garamond Pro Bold" panose="02020702060506020403" pitchFamily="18" charset="0"/>
              </a:rPr>
              <a:t>kecil</a:t>
            </a:r>
            <a:r>
              <a:rPr lang="en-US" sz="1600" dirty="0">
                <a:latin typeface="Adobe Garamond Pro Bold" panose="02020702060506020403" pitchFamily="18" charset="0"/>
              </a:rPr>
              <a:t> dan </a:t>
            </a:r>
            <a:r>
              <a:rPr lang="en-US" sz="1600" dirty="0" err="1">
                <a:latin typeface="Adobe Garamond Pro Bold" panose="02020702060506020403" pitchFamily="18" charset="0"/>
              </a:rPr>
              <a:t>menggunakan</a:t>
            </a:r>
            <a:r>
              <a:rPr lang="en-US" sz="1600" dirty="0">
                <a:latin typeface="Adobe Garamond Pro Bold" panose="02020702060506020403" pitchFamily="18" charset="0"/>
              </a:rPr>
              <a:t> Kembali smart contract </a:t>
            </a:r>
            <a:r>
              <a:rPr lang="en-US" sz="1600" dirty="0" err="1">
                <a:latin typeface="Adobe Garamond Pro Bold" panose="02020702060506020403" pitchFamily="18" charset="0"/>
              </a:rPr>
              <a:t>nya</a:t>
            </a:r>
            <a:r>
              <a:rPr lang="en-US" sz="1600" dirty="0">
                <a:latin typeface="Adobe Garamond Pro Bold" panose="02020702060506020403" pitchFamily="18" charset="0"/>
              </a:rPr>
              <a:t> yang </a:t>
            </a:r>
            <a:r>
              <a:rPr lang="en-US" sz="1600" dirty="0" err="1">
                <a:latin typeface="Adobe Garamond Pro Bold" panose="02020702060506020403" pitchFamily="18" charset="0"/>
              </a:rPr>
              <a:t>diaudit</a:t>
            </a:r>
            <a:r>
              <a:rPr lang="en-US" sz="1600" dirty="0">
                <a:latin typeface="Adobe Garamond Pro Bold" panose="02020702060506020403" pitchFamily="18" charset="0"/>
              </a:rPr>
              <a:t> oleh </a:t>
            </a:r>
            <a:r>
              <a:rPr lang="en-US" sz="1600" dirty="0" err="1">
                <a:latin typeface="Adobe Garamond Pro Bold" panose="02020702060506020403" pitchFamily="18" charset="0"/>
              </a:rPr>
              <a:t>OpenZeppelin</a:t>
            </a:r>
            <a:r>
              <a:rPr lang="en-US" sz="1600" dirty="0">
                <a:latin typeface="Adobe Garamond Pro Bold" panose="02020702060506020403" pitchFamily="18" charset="0"/>
              </a:rPr>
              <a:t>, </a:t>
            </a:r>
            <a:r>
              <a:rPr lang="en-US" sz="1600" dirty="0" err="1">
                <a:latin typeface="Adobe Garamond Pro Bold" panose="02020702060506020403" pitchFamily="18" charset="0"/>
              </a:rPr>
              <a:t>dimana</a:t>
            </a:r>
            <a:r>
              <a:rPr lang="en-US" sz="1600" dirty="0">
                <a:latin typeface="Adobe Garamond Pro Bold" panose="02020702060506020403" pitchFamily="18" charset="0"/>
              </a:rPr>
              <a:t> </a:t>
            </a:r>
            <a:r>
              <a:rPr lang="en-US" sz="1600" dirty="0" err="1">
                <a:latin typeface="Adobe Garamond Pro Bold" panose="02020702060506020403" pitchFamily="18" charset="0"/>
              </a:rPr>
              <a:t>fungsi</a:t>
            </a:r>
            <a:r>
              <a:rPr lang="en-US" sz="1600" dirty="0">
                <a:latin typeface="Adobe Garamond Pro Bold" panose="02020702060506020403" pitchFamily="18" charset="0"/>
              </a:rPr>
              <a:t> </a:t>
            </a:r>
            <a:r>
              <a:rPr lang="en-US" sz="1600" dirty="0" err="1">
                <a:latin typeface="Adobe Garamond Pro Bold" panose="02020702060506020403" pitchFamily="18" charset="0"/>
              </a:rPr>
              <a:t>openzeppelin</a:t>
            </a:r>
            <a:r>
              <a:rPr lang="en-US" sz="1600" dirty="0">
                <a:latin typeface="Adobe Garamond Pro Bold" panose="02020702060506020403" pitchFamily="18" charset="0"/>
              </a:rPr>
              <a:t> </a:t>
            </a:r>
            <a:r>
              <a:rPr lang="en-US" sz="1600" dirty="0" err="1">
                <a:latin typeface="Adobe Garamond Pro Bold" panose="02020702060506020403" pitchFamily="18" charset="0"/>
              </a:rPr>
              <a:t>initidak</a:t>
            </a:r>
            <a:r>
              <a:rPr lang="en-US" sz="1600" dirty="0">
                <a:latin typeface="Adobe Garamond Pro Bold" panose="02020702060506020403" pitchFamily="18" charset="0"/>
              </a:rPr>
              <a:t> </a:t>
            </a:r>
            <a:r>
              <a:rPr lang="en-US" sz="1600" dirty="0" err="1">
                <a:latin typeface="Adobe Garamond Pro Bold" panose="02020702060506020403" pitchFamily="18" charset="0"/>
              </a:rPr>
              <a:t>memiliki</a:t>
            </a:r>
            <a:r>
              <a:rPr lang="en-US" sz="1600" dirty="0">
                <a:latin typeface="Adobe Garamond Pro Bold" panose="02020702060506020403" pitchFamily="18" charset="0"/>
              </a:rPr>
              <a:t> </a:t>
            </a:r>
            <a:r>
              <a:rPr lang="en-US" sz="1600" dirty="0" err="1">
                <a:latin typeface="Adobe Garamond Pro Bold" panose="02020702060506020403" pitchFamily="18" charset="0"/>
              </a:rPr>
              <a:t>si</a:t>
            </a:r>
            <a:r>
              <a:rPr lang="en-US" sz="1600" dirty="0">
                <a:latin typeface="Adobe Garamond Pro Bold" panose="02020702060506020403" pitchFamily="18" charset="0"/>
              </a:rPr>
              <a:t> owner() </a:t>
            </a:r>
            <a:r>
              <a:rPr lang="en-US" sz="1600" dirty="0" err="1">
                <a:latin typeface="Adobe Garamond Pro Bold" panose="02020702060506020403" pitchFamily="18" charset="0"/>
              </a:rPr>
              <a:t>maka</a:t>
            </a:r>
            <a:r>
              <a:rPr lang="en-US" sz="1600" dirty="0">
                <a:latin typeface="Adobe Garamond Pro Bold" panose="02020702060506020403" pitchFamily="18" charset="0"/>
              </a:rPr>
              <a:t> </a:t>
            </a:r>
            <a:r>
              <a:rPr lang="en-US" sz="1600" dirty="0" err="1">
                <a:latin typeface="Adobe Garamond Pro Bold" panose="02020702060506020403" pitchFamily="18" charset="0"/>
              </a:rPr>
              <a:t>kita</a:t>
            </a:r>
            <a:r>
              <a:rPr lang="en-US" sz="1600" dirty="0">
                <a:latin typeface="Adobe Garamond Pro Bold" panose="02020702060506020403" pitchFamily="18" charset="0"/>
              </a:rPr>
              <a:t> </a:t>
            </a:r>
            <a:r>
              <a:rPr lang="en-US" sz="1600" dirty="0" err="1">
                <a:latin typeface="Adobe Garamond Pro Bold" panose="02020702060506020403" pitchFamily="18" charset="0"/>
              </a:rPr>
              <a:t>harus</a:t>
            </a:r>
            <a:r>
              <a:rPr lang="en-US" sz="1600" dirty="0">
                <a:latin typeface="Adobe Garamond Pro Bold" panose="02020702060506020403" pitchFamily="18" charset="0"/>
              </a:rPr>
              <a:t> </a:t>
            </a:r>
            <a:r>
              <a:rPr lang="en-US" sz="1600" dirty="0" err="1">
                <a:latin typeface="Adobe Garamond Pro Bold" panose="02020702060506020403" pitchFamily="18" charset="0"/>
              </a:rPr>
              <a:t>membuat</a:t>
            </a:r>
            <a:r>
              <a:rPr lang="en-US" sz="1600" dirty="0">
                <a:latin typeface="Adobe Garamond Pro Bold" panose="02020702060506020403" pitchFamily="18" charset="0"/>
              </a:rPr>
              <a:t> </a:t>
            </a:r>
            <a:r>
              <a:rPr lang="en-US" sz="1600" dirty="0" err="1">
                <a:latin typeface="Adobe Garamond Pro Bold" panose="02020702060506020403" pitchFamily="18" charset="0"/>
              </a:rPr>
              <a:t>pemilik</a:t>
            </a:r>
            <a:r>
              <a:rPr lang="en-US" sz="1600" dirty="0">
                <a:latin typeface="Adobe Garamond Pro Bold" panose="02020702060506020403" pitchFamily="18" charset="0"/>
              </a:rPr>
              <a:t>() </a:t>
            </a:r>
            <a:r>
              <a:rPr lang="en-US" sz="1600" dirty="0" err="1">
                <a:latin typeface="Adobe Garamond Pro Bold" panose="02020702060506020403" pitchFamily="18" charset="0"/>
              </a:rPr>
              <a:t>sebagai</a:t>
            </a:r>
            <a:r>
              <a:rPr lang="en-US" sz="1600" dirty="0">
                <a:latin typeface="Adobe Garamond Pro Bold" panose="02020702060506020403" pitchFamily="18" charset="0"/>
              </a:rPr>
              <a:t> </a:t>
            </a:r>
            <a:r>
              <a:rPr lang="en-US" sz="1600" dirty="0" err="1">
                <a:latin typeface="Adobe Garamond Pro Bold" panose="02020702060506020403" pitchFamily="18" charset="0"/>
              </a:rPr>
              <a:t>fungsi</a:t>
            </a:r>
            <a:r>
              <a:rPr lang="en-US" sz="1600" dirty="0">
                <a:latin typeface="Adobe Garamond Pro Bold" panose="02020702060506020403" pitchFamily="18" charset="0"/>
              </a:rPr>
              <a:t> </a:t>
            </a:r>
            <a:r>
              <a:rPr lang="en-US" sz="1600" dirty="0" err="1">
                <a:latin typeface="Adobe Garamond Pro Bold" panose="02020702060506020403" pitchFamily="18" charset="0"/>
              </a:rPr>
              <a:t>kontrak</a:t>
            </a:r>
            <a:r>
              <a:rPr lang="en-US" sz="1600" dirty="0">
                <a:latin typeface="Adobe Garamond Pro Bold" panose="02020702060506020403" pitchFamily="18" charset="0"/>
              </a:rPr>
              <a:t> </a:t>
            </a:r>
            <a:r>
              <a:rPr lang="en-US" sz="1600" dirty="0" err="1">
                <a:latin typeface="Adobe Garamond Pro Bold" panose="02020702060506020403" pitchFamily="18" charset="0"/>
              </a:rPr>
              <a:t>Ownable.sol</a:t>
            </a:r>
            <a:endParaRPr lang="en-ID" sz="1600" dirty="0">
              <a:latin typeface="Adobe Garamond Pro Bold" panose="02020702060506020403" pitchFamily="18" charset="0"/>
            </a:endParaRPr>
          </a:p>
        </p:txBody>
      </p:sp>
    </p:spTree>
    <p:extLst>
      <p:ext uri="{BB962C8B-B14F-4D97-AF65-F5344CB8AC3E}">
        <p14:creationId xmlns:p14="http://schemas.microsoft.com/office/powerpoint/2010/main" val="1125806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76F6E-6572-4F23-B681-E4C2ED78D60E}"/>
              </a:ext>
            </a:extLst>
          </p:cNvPr>
          <p:cNvPicPr>
            <a:picLocks noChangeAspect="1"/>
          </p:cNvPicPr>
          <p:nvPr/>
        </p:nvPicPr>
        <p:blipFill rotWithShape="1">
          <a:blip r:embed="rId2"/>
          <a:srcRect l="3883"/>
          <a:stretch/>
        </p:blipFill>
        <p:spPr>
          <a:xfrm>
            <a:off x="152400" y="130360"/>
            <a:ext cx="5194300" cy="3846440"/>
          </a:xfrm>
          <a:prstGeom prst="rect">
            <a:avLst/>
          </a:prstGeom>
        </p:spPr>
      </p:pic>
      <p:sp>
        <p:nvSpPr>
          <p:cNvPr id="4" name="TextBox 3">
            <a:extLst>
              <a:ext uri="{FF2B5EF4-FFF2-40B4-BE49-F238E27FC236}">
                <a16:creationId xmlns:a16="http://schemas.microsoft.com/office/drawing/2014/main" id="{BBB24731-42A3-479F-9F47-3FAA22FF3916}"/>
              </a:ext>
            </a:extLst>
          </p:cNvPr>
          <p:cNvSpPr txBox="1"/>
          <p:nvPr/>
        </p:nvSpPr>
        <p:spPr>
          <a:xfrm>
            <a:off x="5394325" y="1166700"/>
            <a:ext cx="3597275" cy="3139321"/>
          </a:xfrm>
          <a:prstGeom prst="rect">
            <a:avLst/>
          </a:prstGeom>
          <a:noFill/>
        </p:spPr>
        <p:txBody>
          <a:bodyPr wrap="square">
            <a:spAutoFit/>
          </a:bodyPr>
          <a:lstStyle/>
          <a:p>
            <a:r>
              <a:rPr lang="en-US" dirty="0">
                <a:latin typeface="Adobe Garamond Pro Bold" panose="02020702060506020403" pitchFamily="18" charset="0"/>
              </a:rPr>
              <a:t>Permission: add allowances for external roles</a:t>
            </a:r>
          </a:p>
          <a:p>
            <a:endParaRPr lang="en-US" dirty="0">
              <a:latin typeface="Adobe Garamond Pro Bold" panose="02020702060506020403" pitchFamily="18" charset="0"/>
            </a:endParaRPr>
          </a:p>
          <a:p>
            <a:r>
              <a:rPr lang="en-US" dirty="0">
                <a:latin typeface="Adobe Garamond Pro Bold" panose="02020702060506020403" pitchFamily="18" charset="0"/>
              </a:rPr>
              <a:t>Pada Langkah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menambahkan</a:t>
            </a:r>
            <a:r>
              <a:rPr lang="en-US" dirty="0">
                <a:latin typeface="Adobe Garamond Pro Bold" panose="02020702060506020403" pitchFamily="18" charset="0"/>
              </a:rPr>
              <a:t> </a:t>
            </a:r>
            <a:r>
              <a:rPr lang="en-US" dirty="0" err="1">
                <a:latin typeface="Adobe Garamond Pro Bold" panose="02020702060506020403" pitchFamily="18" charset="0"/>
              </a:rPr>
              <a:t>pemetaan</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menyimpan</a:t>
            </a:r>
            <a:r>
              <a:rPr lang="en-US" dirty="0">
                <a:latin typeface="Adobe Garamond Pro Bold" panose="02020702060506020403" pitchFamily="18" charset="0"/>
              </a:rPr>
              <a:t> </a:t>
            </a:r>
            <a:r>
              <a:rPr lang="en-US" dirty="0" err="1">
                <a:latin typeface="Adobe Garamond Pro Bold" panose="02020702060506020403" pitchFamily="18" charset="0"/>
              </a:rPr>
              <a:t>alamat</a:t>
            </a:r>
            <a:r>
              <a:rPr lang="en-US" dirty="0">
                <a:latin typeface="Adobe Garamond Pro Bold" panose="02020702060506020403" pitchFamily="18" charset="0"/>
              </a:rPr>
              <a:t>=&gt;</a:t>
            </a:r>
            <a:r>
              <a:rPr lang="en-US" dirty="0" err="1">
                <a:latin typeface="Adobe Garamond Pro Bold" panose="02020702060506020403" pitchFamily="18" charset="0"/>
              </a:rPr>
              <a:t>jumlah</a:t>
            </a:r>
            <a:r>
              <a:rPr lang="en-US" dirty="0">
                <a:latin typeface="Adobe Garamond Pro Bold" panose="02020702060506020403" pitchFamily="18" charset="0"/>
              </a:rPr>
              <a:t> </a:t>
            </a:r>
            <a:r>
              <a:rPr lang="en-US" dirty="0" err="1">
                <a:latin typeface="Adobe Garamond Pro Bold" panose="02020702060506020403" pitchFamily="18" charset="0"/>
              </a:rPr>
              <a:t>uint</a:t>
            </a:r>
            <a:r>
              <a:rPr lang="en-US" dirty="0">
                <a:latin typeface="Adobe Garamond Pro Bold" panose="02020702060506020403" pitchFamily="18" charset="0"/>
              </a:rPr>
              <a:t>, </a:t>
            </a:r>
            <a:r>
              <a:rPr lang="en-US" dirty="0" err="1">
                <a:latin typeface="Adobe Garamond Pro Bold" panose="02020702060506020403" pitchFamily="18" charset="0"/>
              </a:rPr>
              <a:t>tersebut</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array yang </a:t>
            </a:r>
            <a:r>
              <a:rPr lang="en-US" dirty="0" err="1">
                <a:latin typeface="Adobe Garamond Pro Bold" panose="02020702060506020403" pitchFamily="18" charset="0"/>
              </a:rPr>
              <a:t>menyimpan</a:t>
            </a:r>
            <a:r>
              <a:rPr lang="en-US" dirty="0">
                <a:latin typeface="Adobe Garamond Pro Bold" panose="02020702060506020403" pitchFamily="18" charset="0"/>
              </a:rPr>
              <a:t> [0x12345…] </a:t>
            </a:r>
            <a:r>
              <a:rPr lang="en-US" dirty="0" err="1">
                <a:latin typeface="Adobe Garamond Pro Bold" panose="02020702060506020403" pitchFamily="18" charset="0"/>
              </a:rPr>
              <a:t>alamat,ke</a:t>
            </a:r>
            <a:r>
              <a:rPr lang="en-US" dirty="0">
                <a:latin typeface="Adobe Garamond Pro Bold" panose="02020702060506020403" pitchFamily="18" charset="0"/>
              </a:rPr>
              <a:t> </a:t>
            </a:r>
            <a:r>
              <a:rPr lang="en-US" dirty="0" err="1">
                <a:latin typeface="Adobe Garamond Pro Bold" panose="02020702060506020403" pitchFamily="18" charset="0"/>
              </a:rPr>
              <a:t>nomor</a:t>
            </a:r>
            <a:r>
              <a:rPr lang="en-US" dirty="0">
                <a:latin typeface="Adobe Garamond Pro Bold" panose="02020702060506020403" pitchFamily="18" charset="0"/>
              </a:rPr>
              <a:t> </a:t>
            </a:r>
            <a:r>
              <a:rPr lang="en-US" dirty="0" err="1">
                <a:latin typeface="Adobe Garamond Pro Bold" panose="02020702060506020403" pitchFamily="18" charset="0"/>
              </a:rPr>
              <a:t>tertentu</a:t>
            </a:r>
            <a:r>
              <a:rPr lang="en-US" dirty="0">
                <a:latin typeface="Adobe Garamond Pro Bold" panose="02020702060506020403" pitchFamily="18" charset="0"/>
              </a:rPr>
              <a:t>. Jadi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tahu</a:t>
            </a:r>
            <a:r>
              <a:rPr lang="en-US" dirty="0">
                <a:latin typeface="Adobe Garamond Pro Bold" panose="02020702060506020403" pitchFamily="18" charset="0"/>
              </a:rPr>
              <a:t> </a:t>
            </a:r>
            <a:r>
              <a:rPr lang="en-US" dirty="0" err="1">
                <a:latin typeface="Adobe Garamond Pro Bold" panose="02020702060506020403" pitchFamily="18" charset="0"/>
              </a:rPr>
              <a:t>beberapa</a:t>
            </a:r>
            <a:r>
              <a:rPr lang="en-US" dirty="0">
                <a:latin typeface="Adobe Garamond Pro Bold" panose="02020702060506020403" pitchFamily="18" charset="0"/>
              </a:rPr>
              <a:t> </a:t>
            </a:r>
            <a:r>
              <a:rPr lang="en-US" dirty="0" err="1">
                <a:latin typeface="Adobe Garamond Pro Bold" panose="02020702060506020403" pitchFamily="18" charset="0"/>
              </a:rPr>
              <a:t>banyak</a:t>
            </a:r>
            <a:r>
              <a:rPr lang="en-US" dirty="0">
                <a:latin typeface="Adobe Garamond Pro Bold" panose="02020702060506020403" pitchFamily="18" charset="0"/>
              </a:rPr>
              <a:t> yang </a:t>
            </a:r>
            <a:r>
              <a:rPr lang="en-US" dirty="0" err="1">
                <a:latin typeface="Adobe Garamond Pro Bold" panose="02020702060506020403" pitchFamily="18" charset="0"/>
              </a:rPr>
              <a:t>bisa</a:t>
            </a:r>
            <a:r>
              <a:rPr lang="en-US" dirty="0">
                <a:latin typeface="Adobe Garamond Pro Bold" panose="02020702060506020403" pitchFamily="18" charset="0"/>
              </a:rPr>
              <a:t> </a:t>
            </a:r>
            <a:r>
              <a:rPr lang="en-US" dirty="0" err="1">
                <a:latin typeface="Adobe Garamond Pro Bold" panose="02020702060506020403" pitchFamily="18" charset="0"/>
              </a:rPr>
              <a:t>ditarik</a:t>
            </a:r>
            <a:r>
              <a:rPr lang="en-US" dirty="0">
                <a:latin typeface="Adobe Garamond Pro Bold" panose="02020702060506020403" pitchFamily="18" charset="0"/>
              </a:rPr>
              <a:t> oleh </a:t>
            </a:r>
            <a:r>
              <a:rPr lang="en-US" dirty="0" err="1">
                <a:latin typeface="Adobe Garamond Pro Bold" panose="02020702060506020403" pitchFamily="18" charset="0"/>
              </a:rPr>
              <a:t>seseorang</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1120059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DC707-E9D9-4D00-AFF4-250B23D8975A}"/>
              </a:ext>
            </a:extLst>
          </p:cNvPr>
          <p:cNvPicPr>
            <a:picLocks noChangeAspect="1"/>
          </p:cNvPicPr>
          <p:nvPr/>
        </p:nvPicPr>
        <p:blipFill>
          <a:blip r:embed="rId2"/>
          <a:stretch>
            <a:fillRect/>
          </a:stretch>
        </p:blipFill>
        <p:spPr>
          <a:xfrm>
            <a:off x="880547" y="2184261"/>
            <a:ext cx="7382905" cy="1981477"/>
          </a:xfrm>
          <a:prstGeom prst="rect">
            <a:avLst/>
          </a:prstGeom>
        </p:spPr>
      </p:pic>
      <p:sp>
        <p:nvSpPr>
          <p:cNvPr id="4" name="TextBox 3">
            <a:extLst>
              <a:ext uri="{FF2B5EF4-FFF2-40B4-BE49-F238E27FC236}">
                <a16:creationId xmlns:a16="http://schemas.microsoft.com/office/drawing/2014/main" id="{5FD1B735-557B-4CF5-B877-87460DF670FA}"/>
              </a:ext>
            </a:extLst>
          </p:cNvPr>
          <p:cNvSpPr txBox="1"/>
          <p:nvPr/>
        </p:nvSpPr>
        <p:spPr>
          <a:xfrm>
            <a:off x="2530474" y="1404580"/>
            <a:ext cx="3806826" cy="646331"/>
          </a:xfrm>
          <a:prstGeom prst="rect">
            <a:avLst/>
          </a:prstGeom>
          <a:noFill/>
        </p:spPr>
        <p:txBody>
          <a:bodyPr wrap="square">
            <a:spAutoFit/>
          </a:bodyPr>
          <a:lstStyle/>
          <a:p>
            <a:pPr algn="ctr"/>
            <a:r>
              <a:rPr lang="en-US" sz="1800" b="0" i="0" u="none" strike="noStrike" baseline="0" dirty="0">
                <a:latin typeface="Adobe Garamond Pro Bold" panose="02020702060506020403" pitchFamily="18" charset="0"/>
              </a:rPr>
              <a:t>Improve/Fix Allowance to avoid Double-Spending</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53187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997BE7-2F96-43ED-9D4F-A25074C72128}"/>
              </a:ext>
            </a:extLst>
          </p:cNvPr>
          <p:cNvPicPr>
            <a:picLocks noChangeAspect="1"/>
          </p:cNvPicPr>
          <p:nvPr/>
        </p:nvPicPr>
        <p:blipFill rotWithShape="1">
          <a:blip r:embed="rId3"/>
          <a:srcRect t="12803" r="2" b="17464"/>
          <a:stretch/>
        </p:blipFill>
        <p:spPr>
          <a:xfrm>
            <a:off x="482504" y="482598"/>
            <a:ext cx="2663934" cy="2030097"/>
          </a:xfrm>
          <a:prstGeom prst="rect">
            <a:avLst/>
          </a:prstGeom>
        </p:spPr>
      </p:pic>
      <p:pic>
        <p:nvPicPr>
          <p:cNvPr id="4" name="Picture 3">
            <a:extLst>
              <a:ext uri="{FF2B5EF4-FFF2-40B4-BE49-F238E27FC236}">
                <a16:creationId xmlns:a16="http://schemas.microsoft.com/office/drawing/2014/main" id="{9031005B-1D4B-4E8D-A443-DECD7334A3B2}"/>
              </a:ext>
            </a:extLst>
          </p:cNvPr>
          <p:cNvPicPr>
            <a:picLocks noChangeAspect="1"/>
          </p:cNvPicPr>
          <p:nvPr/>
        </p:nvPicPr>
        <p:blipFill rotWithShape="1">
          <a:blip r:embed="rId4"/>
          <a:srcRect l="9883" r="14992"/>
          <a:stretch/>
        </p:blipFill>
        <p:spPr>
          <a:xfrm>
            <a:off x="482504" y="2633345"/>
            <a:ext cx="2663934" cy="2030095"/>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3C7FD8"/>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10. Maka hasil nya seperti ini. Maaf karena jadi error mungkin jaringan saya bermasalah, tapi jika berhasil akan seperti gambar kedua dibawah ini.</a:t>
            </a:r>
          </a:p>
          <a:p>
            <a:pPr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339850"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761468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F1F23-4601-4438-B0DA-CA085845298E}"/>
              </a:ext>
            </a:extLst>
          </p:cNvPr>
          <p:cNvPicPr>
            <a:picLocks noChangeAspect="1"/>
          </p:cNvPicPr>
          <p:nvPr/>
        </p:nvPicPr>
        <p:blipFill rotWithShape="1">
          <a:blip r:embed="rId2"/>
          <a:srcRect l="912" r="8643" b="7010"/>
          <a:stretch/>
        </p:blipFill>
        <p:spPr>
          <a:xfrm>
            <a:off x="203200" y="132255"/>
            <a:ext cx="5112657" cy="3222359"/>
          </a:xfrm>
          <a:prstGeom prst="rect">
            <a:avLst/>
          </a:prstGeom>
        </p:spPr>
      </p:pic>
      <p:sp>
        <p:nvSpPr>
          <p:cNvPr id="4" name="TextBox 3">
            <a:extLst>
              <a:ext uri="{FF2B5EF4-FFF2-40B4-BE49-F238E27FC236}">
                <a16:creationId xmlns:a16="http://schemas.microsoft.com/office/drawing/2014/main" id="{36E5DEAC-BBFD-43F8-9759-6D1A680A17D5}"/>
              </a:ext>
            </a:extLst>
          </p:cNvPr>
          <p:cNvSpPr txBox="1"/>
          <p:nvPr/>
        </p:nvSpPr>
        <p:spPr>
          <a:xfrm>
            <a:off x="5268687" y="934991"/>
            <a:ext cx="3875314" cy="2031325"/>
          </a:xfrm>
          <a:prstGeom prst="rect">
            <a:avLst/>
          </a:prstGeom>
          <a:noFill/>
        </p:spPr>
        <p:txBody>
          <a:bodyPr wrap="square">
            <a:spAutoFit/>
          </a:bodyPr>
          <a:lstStyle/>
          <a:p>
            <a:r>
              <a:rPr lang="en-US" sz="2400" dirty="0">
                <a:latin typeface="Adobe Garamond Pro Bold" panose="02020702060506020403" pitchFamily="18" charset="0"/>
              </a:rPr>
              <a:t>Improve smart contract structure</a:t>
            </a:r>
          </a:p>
          <a:p>
            <a:endParaRPr lang="en-US" sz="2400" dirty="0">
              <a:latin typeface="Adobe Garamond Pro Bold" panose="02020702060506020403" pitchFamily="18" charset="0"/>
            </a:endParaRPr>
          </a:p>
          <a:p>
            <a:r>
              <a:rPr lang="en-US" dirty="0">
                <a:latin typeface="Adobe Garamond Pro Bold" panose="02020702060506020403" pitchFamily="18" charset="0"/>
              </a:rPr>
              <a:t>Pada </a:t>
            </a:r>
            <a:r>
              <a:rPr lang="en-US" dirty="0" err="1">
                <a:latin typeface="Adobe Garamond Pro Bold" panose="02020702060506020403" pitchFamily="18" charset="0"/>
              </a:rPr>
              <a:t>kedua</a:t>
            </a:r>
            <a:r>
              <a:rPr lang="en-US" dirty="0">
                <a:latin typeface="Adobe Garamond Pro Bold" panose="02020702060506020403" pitchFamily="18" charset="0"/>
              </a:rPr>
              <a:t> </a:t>
            </a:r>
            <a:r>
              <a:rPr lang="en-US" dirty="0" err="1">
                <a:latin typeface="Adobe Garamond Pro Bold" panose="02020702060506020403" pitchFamily="18" charset="0"/>
              </a:rPr>
              <a:t>kontrak</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masih</a:t>
            </a:r>
            <a:r>
              <a:rPr lang="en-US" dirty="0">
                <a:latin typeface="Adobe Garamond Pro Bold" panose="02020702060506020403" pitchFamily="18" charset="0"/>
              </a:rPr>
              <a:t> di </a:t>
            </a:r>
            <a:r>
              <a:rPr lang="en-US" dirty="0" err="1">
                <a:latin typeface="Adobe Garamond Pro Bold" panose="02020702060506020403" pitchFamily="18" charset="0"/>
              </a:rPr>
              <a:t>dalam</a:t>
            </a:r>
            <a:r>
              <a:rPr lang="en-US" dirty="0">
                <a:latin typeface="Adobe Garamond Pro Bold" panose="02020702060506020403" pitchFamily="18" charset="0"/>
              </a:rPr>
              <a:t> </a:t>
            </a:r>
            <a:r>
              <a:rPr lang="en-US" dirty="0" err="1">
                <a:latin typeface="Adobe Garamond Pro Bold" panose="02020702060506020403" pitchFamily="18" charset="0"/>
              </a:rPr>
              <a:t>satu</a:t>
            </a:r>
            <a:r>
              <a:rPr lang="en-US" dirty="0">
                <a:latin typeface="Adobe Garamond Pro Bold" panose="02020702060506020403" pitchFamily="18" charset="0"/>
              </a:rPr>
              <a:t> file yang </a:t>
            </a:r>
            <a:r>
              <a:rPr lang="en-US" dirty="0" err="1">
                <a:latin typeface="Adobe Garamond Pro Bold" panose="02020702060506020403" pitchFamily="18" charset="0"/>
              </a:rPr>
              <a:t>sama</a:t>
            </a:r>
            <a:r>
              <a:rPr lang="en-US" dirty="0">
                <a:latin typeface="Adobe Garamond Pro Bold" panose="02020702060506020403" pitchFamily="18" charset="0"/>
              </a:rPr>
              <a:t> dan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memiliki</a:t>
            </a:r>
            <a:r>
              <a:rPr lang="en-US" dirty="0">
                <a:latin typeface="Adobe Garamond Pro Bold" panose="02020702060506020403" pitchFamily="18" charset="0"/>
              </a:rPr>
              <a:t> </a:t>
            </a:r>
            <a:r>
              <a:rPr lang="en-US" dirty="0" err="1">
                <a:latin typeface="Adobe Garamond Pro Bold" panose="02020702060506020403" pitchFamily="18" charset="0"/>
              </a:rPr>
              <a:t>impor</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2680417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FEEBD-F405-47ED-B95F-9C017C5EE015}"/>
              </a:ext>
            </a:extLst>
          </p:cNvPr>
          <p:cNvPicPr>
            <a:picLocks noChangeAspect="1"/>
          </p:cNvPicPr>
          <p:nvPr/>
        </p:nvPicPr>
        <p:blipFill rotWithShape="1">
          <a:blip r:embed="rId2"/>
          <a:srcRect b="9253"/>
          <a:stretch/>
        </p:blipFill>
        <p:spPr>
          <a:xfrm>
            <a:off x="168413" y="142233"/>
            <a:ext cx="7291931" cy="3558910"/>
          </a:xfrm>
          <a:prstGeom prst="rect">
            <a:avLst/>
          </a:prstGeom>
        </p:spPr>
      </p:pic>
      <p:sp>
        <p:nvSpPr>
          <p:cNvPr id="4" name="TextBox 3">
            <a:extLst>
              <a:ext uri="{FF2B5EF4-FFF2-40B4-BE49-F238E27FC236}">
                <a16:creationId xmlns:a16="http://schemas.microsoft.com/office/drawing/2014/main" id="{64ADF5B3-736C-4D46-AA48-FED9516EA644}"/>
              </a:ext>
            </a:extLst>
          </p:cNvPr>
          <p:cNvSpPr txBox="1"/>
          <p:nvPr/>
        </p:nvSpPr>
        <p:spPr>
          <a:xfrm>
            <a:off x="3814378" y="3930133"/>
            <a:ext cx="458651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tambahkan</a:t>
            </a:r>
            <a:r>
              <a:rPr lang="en-US" dirty="0">
                <a:latin typeface="Adobe Garamond Pro Bold" panose="02020702060506020403" pitchFamily="18" charset="0"/>
              </a:rPr>
              <a:t> event yang </a:t>
            </a:r>
            <a:r>
              <a:rPr lang="en-US" dirty="0" err="1">
                <a:latin typeface="Adobe Garamond Pro Bold" panose="02020702060506020403" pitchFamily="18" charset="0"/>
              </a:rPr>
              <a:t>hilang</a:t>
            </a:r>
            <a:r>
              <a:rPr lang="en-US" dirty="0">
                <a:latin typeface="Adobe Garamond Pro Bold" panose="02020702060506020403" pitchFamily="18" charset="0"/>
              </a:rPr>
              <a:t> di </a:t>
            </a:r>
            <a:r>
              <a:rPr lang="en-US" dirty="0" err="1">
                <a:latin typeface="Adobe Garamond Pro Bold" panose="02020702060506020403" pitchFamily="18" charset="0"/>
              </a:rPr>
              <a:t>codingan</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513049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ACD4E-78C5-4468-96A4-72C81CF9747A}"/>
              </a:ext>
            </a:extLst>
          </p:cNvPr>
          <p:cNvPicPr>
            <a:picLocks noChangeAspect="1"/>
          </p:cNvPicPr>
          <p:nvPr/>
        </p:nvPicPr>
        <p:blipFill>
          <a:blip r:embed="rId2"/>
          <a:stretch>
            <a:fillRect/>
          </a:stretch>
        </p:blipFill>
        <p:spPr>
          <a:xfrm>
            <a:off x="168484" y="116614"/>
            <a:ext cx="7563906" cy="3067478"/>
          </a:xfrm>
          <a:prstGeom prst="rect">
            <a:avLst/>
          </a:prstGeom>
        </p:spPr>
      </p:pic>
      <p:sp>
        <p:nvSpPr>
          <p:cNvPr id="4" name="TextBox 3">
            <a:extLst>
              <a:ext uri="{FF2B5EF4-FFF2-40B4-BE49-F238E27FC236}">
                <a16:creationId xmlns:a16="http://schemas.microsoft.com/office/drawing/2014/main" id="{8BBE4DE7-BAFC-434E-B5CA-EC55734E6F1D}"/>
              </a:ext>
            </a:extLst>
          </p:cNvPr>
          <p:cNvSpPr txBox="1"/>
          <p:nvPr/>
        </p:nvSpPr>
        <p:spPr>
          <a:xfrm>
            <a:off x="2772228" y="3478964"/>
            <a:ext cx="458651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tambahkan</a:t>
            </a:r>
            <a:r>
              <a:rPr lang="en-US" dirty="0">
                <a:latin typeface="Adobe Garamond Pro Bold" panose="02020702060506020403" pitchFamily="18" charset="0"/>
              </a:rPr>
              <a:t> </a:t>
            </a:r>
            <a:r>
              <a:rPr lang="en-US" dirty="0" err="1">
                <a:latin typeface="Adobe Garamond Pro Bold" panose="02020702060506020403" pitchFamily="18" charset="0"/>
              </a:rPr>
              <a:t>komponen</a:t>
            </a:r>
            <a:r>
              <a:rPr lang="en-US" dirty="0">
                <a:latin typeface="Adobe Garamond Pro Bold" panose="02020702060506020403" pitchFamily="18" charset="0"/>
              </a:rPr>
              <a:t> di </a:t>
            </a:r>
            <a:r>
              <a:rPr lang="en-US" dirty="0" err="1">
                <a:latin typeface="Adobe Garamond Pro Bold" panose="02020702060506020403" pitchFamily="18" charset="0"/>
              </a:rPr>
              <a:t>dalam</a:t>
            </a:r>
            <a:r>
              <a:rPr lang="en-US" dirty="0">
                <a:latin typeface="Adobe Garamond Pro Bold" panose="02020702060506020403" pitchFamily="18" charset="0"/>
              </a:rPr>
              <a:t> contract </a:t>
            </a:r>
            <a:r>
              <a:rPr lang="en-US" dirty="0" err="1">
                <a:latin typeface="Adobe Garamond Pro Bold" panose="02020702060506020403" pitchFamily="18" charset="0"/>
              </a:rPr>
              <a:t>sharedwallet</a:t>
            </a:r>
            <a:r>
              <a:rPr lang="en-US" dirty="0">
                <a:latin typeface="Adobe Garamond Pro Bold" panose="02020702060506020403" pitchFamily="18" charset="0"/>
              </a:rPr>
              <a:t> Ketika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melakukan</a:t>
            </a:r>
            <a:r>
              <a:rPr lang="en-US" dirty="0">
                <a:latin typeface="Adobe Garamond Pro Bold" panose="02020702060506020403" pitchFamily="18" charset="0"/>
              </a:rPr>
              <a:t> deposit </a:t>
            </a:r>
            <a:r>
              <a:rPr lang="en-US" dirty="0" err="1">
                <a:latin typeface="Adobe Garamond Pro Bold" panose="02020702060506020403" pitchFamily="18" charset="0"/>
              </a:rPr>
              <a:t>atau</a:t>
            </a:r>
            <a:r>
              <a:rPr lang="en-US" dirty="0">
                <a:latin typeface="Adobe Garamond Pro Bold" panose="02020702060506020403" pitchFamily="18" charset="0"/>
              </a:rPr>
              <a:t> withdraw dana</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83230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9272A-01CD-495A-8D62-5B20709F290A}"/>
              </a:ext>
            </a:extLst>
          </p:cNvPr>
          <p:cNvPicPr>
            <a:picLocks noChangeAspect="1"/>
          </p:cNvPicPr>
          <p:nvPr/>
        </p:nvPicPr>
        <p:blipFill rotWithShape="1">
          <a:blip r:embed="rId2"/>
          <a:srcRect b="7082"/>
          <a:stretch/>
        </p:blipFill>
        <p:spPr>
          <a:xfrm>
            <a:off x="195831" y="124383"/>
            <a:ext cx="4956742" cy="4084760"/>
          </a:xfrm>
          <a:prstGeom prst="rect">
            <a:avLst/>
          </a:prstGeom>
        </p:spPr>
      </p:pic>
      <p:sp>
        <p:nvSpPr>
          <p:cNvPr id="4" name="TextBox 3">
            <a:extLst>
              <a:ext uri="{FF2B5EF4-FFF2-40B4-BE49-F238E27FC236}">
                <a16:creationId xmlns:a16="http://schemas.microsoft.com/office/drawing/2014/main" id="{ADE7D3FD-9707-4C01-A5DD-47CE516B9911}"/>
              </a:ext>
            </a:extLst>
          </p:cNvPr>
          <p:cNvSpPr txBox="1"/>
          <p:nvPr/>
        </p:nvSpPr>
        <p:spPr>
          <a:xfrm>
            <a:off x="5152573" y="1243433"/>
            <a:ext cx="4136572"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Setelah</a:t>
            </a:r>
            <a:r>
              <a:rPr lang="en-US" dirty="0">
                <a:latin typeface="Adobe Garamond Pro Bold" panose="02020702060506020403" pitchFamily="18" charset="0"/>
              </a:rPr>
              <a:t> </a:t>
            </a:r>
            <a:r>
              <a:rPr lang="en-US" dirty="0" err="1">
                <a:latin typeface="Adobe Garamond Pro Bold" panose="02020702060506020403" pitchFamily="18" charset="0"/>
              </a:rPr>
              <a:t>sudah</a:t>
            </a:r>
            <a:r>
              <a:rPr lang="en-US" dirty="0">
                <a:latin typeface="Adobe Garamond Pro Bold" panose="02020702060506020403" pitchFamily="18" charset="0"/>
              </a:rPr>
              <a:t> </a:t>
            </a:r>
            <a:r>
              <a:rPr lang="en-US" dirty="0" err="1">
                <a:latin typeface="Adobe Garamond Pro Bold" panose="02020702060506020403" pitchFamily="18" charset="0"/>
              </a:rPr>
              <a:t>semua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run dan </a:t>
            </a:r>
            <a:r>
              <a:rPr lang="en-US" dirty="0" err="1">
                <a:latin typeface="Adobe Garamond Pro Bold" panose="02020702060506020403" pitchFamily="18" charset="0"/>
              </a:rPr>
              <a:t>jangan</a:t>
            </a:r>
            <a:r>
              <a:rPr lang="en-US" dirty="0">
                <a:latin typeface="Adobe Garamond Pro Bold" panose="02020702060506020403" pitchFamily="18" charset="0"/>
              </a:rPr>
              <a:t> </a:t>
            </a:r>
            <a:r>
              <a:rPr lang="en-US" dirty="0" err="1">
                <a:latin typeface="Adobe Garamond Pro Bold" panose="02020702060506020403" pitchFamily="18" charset="0"/>
              </a:rPr>
              <a:t>lupa</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correct pada smart contract</a:t>
            </a:r>
          </a:p>
        </p:txBody>
      </p:sp>
    </p:spTree>
    <p:extLst>
      <p:ext uri="{BB962C8B-B14F-4D97-AF65-F5344CB8AC3E}">
        <p14:creationId xmlns:p14="http://schemas.microsoft.com/office/powerpoint/2010/main" val="3942797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17969-4E0C-4A91-BE0E-13E702CD02CB}"/>
              </a:ext>
            </a:extLst>
          </p:cNvPr>
          <p:cNvPicPr>
            <a:picLocks noChangeAspect="1"/>
          </p:cNvPicPr>
          <p:nvPr/>
        </p:nvPicPr>
        <p:blipFill rotWithShape="1">
          <a:blip r:embed="rId2"/>
          <a:srcRect l="3455" r="6641"/>
          <a:stretch/>
        </p:blipFill>
        <p:spPr>
          <a:xfrm>
            <a:off x="130628" y="200841"/>
            <a:ext cx="5109029" cy="4741817"/>
          </a:xfrm>
          <a:prstGeom prst="rect">
            <a:avLst/>
          </a:prstGeom>
        </p:spPr>
      </p:pic>
      <p:sp>
        <p:nvSpPr>
          <p:cNvPr id="4" name="TextBox 3">
            <a:extLst>
              <a:ext uri="{FF2B5EF4-FFF2-40B4-BE49-F238E27FC236}">
                <a16:creationId xmlns:a16="http://schemas.microsoft.com/office/drawing/2014/main" id="{38CA4F44-B2CC-43E9-890F-2912C2F75B84}"/>
              </a:ext>
            </a:extLst>
          </p:cNvPr>
          <p:cNvSpPr txBox="1"/>
          <p:nvPr/>
        </p:nvSpPr>
        <p:spPr>
          <a:xfrm>
            <a:off x="5428344" y="1140588"/>
            <a:ext cx="3585028" cy="3139321"/>
          </a:xfrm>
          <a:prstGeom prst="rect">
            <a:avLst/>
          </a:prstGeom>
          <a:noFill/>
        </p:spPr>
        <p:txBody>
          <a:bodyPr wrap="square">
            <a:spAutoFit/>
          </a:bodyPr>
          <a:lstStyle/>
          <a:p>
            <a:r>
              <a:rPr lang="en-US" dirty="0">
                <a:solidFill>
                  <a:schemeClr val="bg1"/>
                </a:solidFill>
                <a:latin typeface="Adobe Garamond Pro Bold" panose="02020702060506020403" pitchFamily="18" charset="0"/>
              </a:rPr>
              <a:t>Lab Supply Chain Project</a:t>
            </a:r>
          </a:p>
          <a:p>
            <a:pPr marL="285750" indent="-285750">
              <a:buFont typeface="Arial" panose="020B0604020202020204" pitchFamily="34" charset="0"/>
              <a:buChar char="•"/>
            </a:pPr>
            <a:r>
              <a:rPr lang="en-US" dirty="0" err="1">
                <a:latin typeface="Adobe Garamond Pro Bold" panose="02020702060506020403" pitchFamily="18" charset="0"/>
              </a:rPr>
              <a:t>Pertama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gambar</a:t>
            </a:r>
            <a:r>
              <a:rPr lang="en-US" dirty="0">
                <a:latin typeface="Adobe Garamond Pro Bold" panose="02020702060506020403" pitchFamily="18" charset="0"/>
              </a:rPr>
              <a:t> yang </a:t>
            </a:r>
            <a:r>
              <a:rPr lang="en-US" dirty="0" err="1">
                <a:latin typeface="Adobe Garamond Pro Bold" panose="02020702060506020403" pitchFamily="18" charset="0"/>
              </a:rPr>
              <a:t>pertama</a:t>
            </a:r>
            <a:r>
              <a:rPr lang="en-US" dirty="0">
                <a:latin typeface="Adobe Garamond Pro Bold" panose="02020702060506020403" pitchFamily="18" charset="0"/>
              </a:rPr>
              <a:t> </a:t>
            </a:r>
          </a:p>
          <a:p>
            <a:pPr marL="342900" indent="-342900">
              <a:buFontTx/>
              <a:buChar char="-"/>
            </a:pPr>
            <a:endParaRPr lang="en-US" dirty="0">
              <a:latin typeface="Adobe Garamond Pro Bold" panose="02020702060506020403" pitchFamily="18" charset="0"/>
            </a:endParaRPr>
          </a:p>
          <a:p>
            <a:r>
              <a:rPr lang="en-US" dirty="0" err="1">
                <a:latin typeface="Adobe Garamond Pro Bold" panose="02020702060506020403" pitchFamily="18" charset="0"/>
              </a:rPr>
              <a:t>Dengan</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dimungkinkan</a:t>
            </a:r>
            <a:r>
              <a:rPr lang="en-US" dirty="0">
                <a:latin typeface="Adobe Garamond Pro Bold" panose="02020702060506020403" pitchFamily="18" charset="0"/>
              </a:rPr>
              <a:t> </a:t>
            </a:r>
            <a:r>
              <a:rPr lang="en-US" dirty="0" err="1">
                <a:latin typeface="Adobe Garamond Pro Bold" panose="02020702060506020403" pitchFamily="18" charset="0"/>
              </a:rPr>
              <a:t>untuk</a:t>
            </a:r>
            <a:r>
              <a:rPr lang="en-US" dirty="0">
                <a:latin typeface="Adobe Garamond Pro Bold" panose="02020702060506020403" pitchFamily="18" charset="0"/>
              </a:rPr>
              <a:t> </a:t>
            </a:r>
            <a:r>
              <a:rPr lang="en-US" dirty="0" err="1">
                <a:latin typeface="Adobe Garamond Pro Bold" panose="02020702060506020403" pitchFamily="18" charset="0"/>
              </a:rPr>
              <a:t>menambahkan</a:t>
            </a:r>
            <a:r>
              <a:rPr lang="en-US" dirty="0">
                <a:latin typeface="Adobe Garamond Pro Bold" panose="02020702060506020403" pitchFamily="18" charset="0"/>
              </a:rPr>
              <a:t> item dan </a:t>
            </a:r>
            <a:r>
              <a:rPr lang="en-US" dirty="0" err="1">
                <a:latin typeface="Adobe Garamond Pro Bold" panose="02020702060506020403" pitchFamily="18" charset="0"/>
              </a:rPr>
              <a:t>membayarnya,memindahkannya</a:t>
            </a:r>
            <a:r>
              <a:rPr lang="en-US" dirty="0">
                <a:latin typeface="Adobe Garamond Pro Bold" panose="02020702060506020403" pitchFamily="18" charset="0"/>
              </a:rPr>
              <a:t> </a:t>
            </a:r>
            <a:r>
              <a:rPr lang="en-US" dirty="0" err="1">
                <a:latin typeface="Adobe Garamond Pro Bold" panose="02020702060506020403" pitchFamily="18" charset="0"/>
              </a:rPr>
              <a:t>ke</a:t>
            </a:r>
            <a:r>
              <a:rPr lang="en-US" dirty="0">
                <a:latin typeface="Adobe Garamond Pro Bold" panose="02020702060506020403" pitchFamily="18" charset="0"/>
              </a:rPr>
              <a:t> </a:t>
            </a:r>
            <a:r>
              <a:rPr lang="en-US" dirty="0" err="1">
                <a:latin typeface="Adobe Garamond Pro Bold" panose="02020702060506020403" pitchFamily="18" charset="0"/>
              </a:rPr>
              <a:t>depan</a:t>
            </a:r>
            <a:r>
              <a:rPr lang="en-US" dirty="0">
                <a:latin typeface="Adobe Garamond Pro Bold" panose="02020702060506020403" pitchFamily="18" charset="0"/>
              </a:rPr>
              <a:t> </a:t>
            </a:r>
            <a:r>
              <a:rPr lang="en-US" dirty="0" err="1">
                <a:latin typeface="Adobe Garamond Pro Bold" panose="02020702060506020403" pitchFamily="18" charset="0"/>
              </a:rPr>
              <a:t>dalam</a:t>
            </a:r>
            <a:r>
              <a:rPr lang="en-US" dirty="0">
                <a:latin typeface="Adobe Garamond Pro Bold" panose="02020702060506020403" pitchFamily="18" charset="0"/>
              </a:rPr>
              <a:t> </a:t>
            </a:r>
            <a:r>
              <a:rPr lang="en-US" dirty="0" err="1">
                <a:latin typeface="Adobe Garamond Pro Bold" panose="02020702060506020403" pitchFamily="18" charset="0"/>
              </a:rPr>
              <a:t>ratai</a:t>
            </a:r>
            <a:r>
              <a:rPr lang="en-US" dirty="0">
                <a:latin typeface="Adobe Garamond Pro Bold" panose="02020702060506020403" pitchFamily="18" charset="0"/>
              </a:rPr>
              <a:t> </a:t>
            </a:r>
            <a:r>
              <a:rPr lang="en-US" dirty="0" err="1">
                <a:latin typeface="Adobe Garamond Pro Bold" panose="02020702060506020403" pitchFamily="18" charset="0"/>
              </a:rPr>
              <a:t>pasokan</a:t>
            </a:r>
            <a:r>
              <a:rPr lang="en-US" dirty="0">
                <a:latin typeface="Adobe Garamond Pro Bold" panose="02020702060506020403" pitchFamily="18" charset="0"/>
              </a:rPr>
              <a:t> dan </a:t>
            </a:r>
            <a:r>
              <a:rPr lang="en-US" dirty="0" err="1">
                <a:latin typeface="Adobe Garamond Pro Bold" panose="02020702060506020403" pitchFamily="18" charset="0"/>
              </a:rPr>
              <a:t>memicu</a:t>
            </a:r>
            <a:r>
              <a:rPr lang="en-US" dirty="0">
                <a:latin typeface="Adobe Garamond Pro Bold" panose="02020702060506020403" pitchFamily="18" charset="0"/>
              </a:rPr>
              <a:t> </a:t>
            </a:r>
            <a:r>
              <a:rPr lang="en-US" dirty="0" err="1">
                <a:latin typeface="Adobe Garamond Pro Bold" panose="02020702060506020403" pitchFamily="18" charset="0"/>
              </a:rPr>
              <a:t>pengiriman</a:t>
            </a:r>
            <a:r>
              <a:rPr lang="en-US" dirty="0">
                <a:latin typeface="Adobe Garamond Pro Bold" panose="02020702060506020403" pitchFamily="18" charset="0"/>
              </a:rPr>
              <a:t> </a:t>
            </a:r>
          </a:p>
          <a:p>
            <a:pPr marL="342900" indent="-342900">
              <a:buFontTx/>
              <a:buChar char="-"/>
            </a:pPr>
            <a:endParaRPr lang="en-ID" dirty="0"/>
          </a:p>
        </p:txBody>
      </p:sp>
    </p:spTree>
    <p:extLst>
      <p:ext uri="{BB962C8B-B14F-4D97-AF65-F5344CB8AC3E}">
        <p14:creationId xmlns:p14="http://schemas.microsoft.com/office/powerpoint/2010/main" val="3747399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2DA48-405E-4FC8-8F20-937F1B55CDD3}"/>
              </a:ext>
            </a:extLst>
          </p:cNvPr>
          <p:cNvSpPr txBox="1"/>
          <p:nvPr/>
        </p:nvSpPr>
        <p:spPr>
          <a:xfrm>
            <a:off x="5370286" y="1004892"/>
            <a:ext cx="3773714" cy="707886"/>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baru</a:t>
            </a:r>
            <a:r>
              <a:rPr lang="en-US" sz="2000" dirty="0">
                <a:latin typeface="Adobe Garamond Pro Bold" panose="02020702060506020403" pitchFamily="18" charset="0"/>
              </a:rPr>
              <a:t> </a:t>
            </a:r>
            <a:r>
              <a:rPr lang="en-US" sz="2000" dirty="0" err="1">
                <a:latin typeface="Adobe Garamond Pro Bold" panose="02020702060506020403" pitchFamily="18" charset="0"/>
              </a:rPr>
              <a:t>lagi</a:t>
            </a:r>
            <a:r>
              <a:rPr lang="en-US" sz="2000" dirty="0">
                <a:latin typeface="Adobe Garamond Pro Bold" panose="02020702060506020403" pitchFamily="18" charset="0"/>
              </a:rPr>
              <a:t> (</a:t>
            </a:r>
            <a:r>
              <a:rPr lang="en-US" sz="2000" dirty="0" err="1">
                <a:latin typeface="Adobe Garamond Pro Bold" panose="02020702060506020403" pitchFamily="18" charset="0"/>
              </a:rPr>
              <a:t>item.sol</a:t>
            </a:r>
            <a:r>
              <a:rPr lang="en-US" sz="2000" dirty="0">
                <a:latin typeface="Adobe Garamond Pro Bold" panose="02020702060506020403" pitchFamily="18" charset="0"/>
              </a:rPr>
              <a:t>)</a:t>
            </a:r>
          </a:p>
        </p:txBody>
      </p:sp>
      <p:pic>
        <p:nvPicPr>
          <p:cNvPr id="4" name="Picture 3">
            <a:extLst>
              <a:ext uri="{FF2B5EF4-FFF2-40B4-BE49-F238E27FC236}">
                <a16:creationId xmlns:a16="http://schemas.microsoft.com/office/drawing/2014/main" id="{7B230DC5-CE87-441B-B1B3-F752D94CA597}"/>
              </a:ext>
            </a:extLst>
          </p:cNvPr>
          <p:cNvPicPr>
            <a:picLocks noChangeAspect="1"/>
          </p:cNvPicPr>
          <p:nvPr/>
        </p:nvPicPr>
        <p:blipFill>
          <a:blip r:embed="rId2"/>
          <a:stretch>
            <a:fillRect/>
          </a:stretch>
        </p:blipFill>
        <p:spPr>
          <a:xfrm>
            <a:off x="124304" y="879482"/>
            <a:ext cx="5245982" cy="4264018"/>
          </a:xfrm>
          <a:prstGeom prst="rect">
            <a:avLst/>
          </a:prstGeom>
        </p:spPr>
      </p:pic>
    </p:spTree>
    <p:extLst>
      <p:ext uri="{BB962C8B-B14F-4D97-AF65-F5344CB8AC3E}">
        <p14:creationId xmlns:p14="http://schemas.microsoft.com/office/powerpoint/2010/main" val="1191312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7B99B-95AB-4C8F-AFCF-C37B42DAA277}"/>
              </a:ext>
            </a:extLst>
          </p:cNvPr>
          <p:cNvPicPr>
            <a:picLocks noChangeAspect="1"/>
          </p:cNvPicPr>
          <p:nvPr/>
        </p:nvPicPr>
        <p:blipFill rotWithShape="1">
          <a:blip r:embed="rId2"/>
          <a:srcRect l="2811"/>
          <a:stretch/>
        </p:blipFill>
        <p:spPr>
          <a:xfrm>
            <a:off x="58058" y="54018"/>
            <a:ext cx="6026425" cy="4050310"/>
          </a:xfrm>
          <a:prstGeom prst="rect">
            <a:avLst/>
          </a:prstGeom>
        </p:spPr>
      </p:pic>
      <p:sp>
        <p:nvSpPr>
          <p:cNvPr id="4" name="TextBox 3">
            <a:extLst>
              <a:ext uri="{FF2B5EF4-FFF2-40B4-BE49-F238E27FC236}">
                <a16:creationId xmlns:a16="http://schemas.microsoft.com/office/drawing/2014/main" id="{16F4D8B6-6E6F-42CF-B011-2BA831D6B18C}"/>
              </a:ext>
            </a:extLst>
          </p:cNvPr>
          <p:cNvSpPr txBox="1"/>
          <p:nvPr/>
        </p:nvSpPr>
        <p:spPr>
          <a:xfrm>
            <a:off x="6040938" y="981116"/>
            <a:ext cx="3103062"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pada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change </a:t>
            </a:r>
            <a:r>
              <a:rPr lang="en-US" dirty="0" err="1">
                <a:latin typeface="Adobe Garamond Pro Bold" panose="02020702060506020403" pitchFamily="18" charset="0"/>
              </a:rPr>
              <a:t>menggunakan</a:t>
            </a:r>
            <a:r>
              <a:rPr lang="en-US" dirty="0">
                <a:latin typeface="Adobe Garamond Pro Bold" panose="02020702060506020403" pitchFamily="18" charset="0"/>
              </a:rPr>
              <a:t> item smart contract</a:t>
            </a:r>
          </a:p>
        </p:txBody>
      </p:sp>
    </p:spTree>
    <p:extLst>
      <p:ext uri="{BB962C8B-B14F-4D97-AF65-F5344CB8AC3E}">
        <p14:creationId xmlns:p14="http://schemas.microsoft.com/office/powerpoint/2010/main" val="2953413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F7E120-B89C-474D-9888-B0AE758ED775}"/>
              </a:ext>
            </a:extLst>
          </p:cNvPr>
          <p:cNvPicPr>
            <a:picLocks noChangeAspect="1"/>
          </p:cNvPicPr>
          <p:nvPr/>
        </p:nvPicPr>
        <p:blipFill rotWithShape="1">
          <a:blip r:embed="rId2"/>
          <a:srcRect l="1618" r="1" b="17614"/>
          <a:stretch/>
        </p:blipFill>
        <p:spPr>
          <a:xfrm>
            <a:off x="101600" y="144834"/>
            <a:ext cx="5558970" cy="3149909"/>
          </a:xfrm>
          <a:prstGeom prst="rect">
            <a:avLst/>
          </a:prstGeom>
        </p:spPr>
      </p:pic>
      <p:sp>
        <p:nvSpPr>
          <p:cNvPr id="4" name="TextBox 3">
            <a:extLst>
              <a:ext uri="{FF2B5EF4-FFF2-40B4-BE49-F238E27FC236}">
                <a16:creationId xmlns:a16="http://schemas.microsoft.com/office/drawing/2014/main" id="{FCEE4A13-116F-4F10-B146-C886E17990DF}"/>
              </a:ext>
            </a:extLst>
          </p:cNvPr>
          <p:cNvSpPr txBox="1"/>
          <p:nvPr/>
        </p:nvSpPr>
        <p:spPr>
          <a:xfrm>
            <a:off x="5660570" y="1106493"/>
            <a:ext cx="3599544" cy="1015663"/>
          </a:xfrm>
          <a:prstGeom prst="rect">
            <a:avLst/>
          </a:prstGeom>
          <a:noFill/>
        </p:spPr>
        <p:txBody>
          <a:bodyPr wrap="square">
            <a:spAutoFit/>
          </a:bodyPr>
          <a:lstStyle/>
          <a:p>
            <a:pPr marL="457200" indent="-457200">
              <a:buFont typeface="Arial" panose="020B0604020202020204" pitchFamily="34" charset="0"/>
              <a:buChar char="•"/>
            </a:pP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baru</a:t>
            </a:r>
            <a:r>
              <a:rPr lang="en-US" sz="2000" dirty="0">
                <a:latin typeface="Adobe Garamond Pro Bold" panose="02020702060506020403" pitchFamily="18" charset="0"/>
              </a:rPr>
              <a:t> </a:t>
            </a:r>
            <a:r>
              <a:rPr lang="en-US" sz="2000" dirty="0" err="1">
                <a:latin typeface="Adobe Garamond Pro Bold" panose="02020702060506020403" pitchFamily="18" charset="0"/>
              </a:rPr>
              <a:t>lagi</a:t>
            </a:r>
            <a:r>
              <a:rPr lang="en-US" sz="2000" dirty="0">
                <a:latin typeface="Adobe Garamond Pro Bold" panose="02020702060506020403" pitchFamily="18" charset="0"/>
              </a:rPr>
              <a:t>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nama</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ownable</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4120039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C13CD-C3CD-45EA-B83E-D812FC056C35}"/>
              </a:ext>
            </a:extLst>
          </p:cNvPr>
          <p:cNvPicPr>
            <a:picLocks noChangeAspect="1"/>
          </p:cNvPicPr>
          <p:nvPr/>
        </p:nvPicPr>
        <p:blipFill rotWithShape="1">
          <a:blip r:embed="rId2"/>
          <a:srcRect l="4773" t="2399" r="4799"/>
          <a:stretch/>
        </p:blipFill>
        <p:spPr>
          <a:xfrm>
            <a:off x="130629" y="101600"/>
            <a:ext cx="5326742" cy="4134861"/>
          </a:xfrm>
          <a:prstGeom prst="rect">
            <a:avLst/>
          </a:prstGeom>
        </p:spPr>
      </p:pic>
      <p:sp>
        <p:nvSpPr>
          <p:cNvPr id="4" name="TextBox 3">
            <a:extLst>
              <a:ext uri="{FF2B5EF4-FFF2-40B4-BE49-F238E27FC236}">
                <a16:creationId xmlns:a16="http://schemas.microsoft.com/office/drawing/2014/main" id="{420B0854-8492-4EDD-96B7-374702E6CFB3}"/>
              </a:ext>
            </a:extLst>
          </p:cNvPr>
          <p:cNvSpPr txBox="1"/>
          <p:nvPr/>
        </p:nvSpPr>
        <p:spPr>
          <a:xfrm>
            <a:off x="5617028" y="968701"/>
            <a:ext cx="3396343" cy="1200329"/>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Kemudian</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semua</a:t>
            </a:r>
            <a:r>
              <a:rPr lang="en-US" dirty="0">
                <a:latin typeface="Adobe Garamond Pro Bold" panose="02020702060506020403" pitchFamily="18" charset="0"/>
              </a:rPr>
              <a:t> </a:t>
            </a:r>
            <a:r>
              <a:rPr lang="en-US" dirty="0" err="1">
                <a:latin typeface="Adobe Garamond Pro Bold" panose="02020702060506020403" pitchFamily="18" charset="0"/>
              </a:rPr>
              <a:t>fungsi</a:t>
            </a:r>
            <a:r>
              <a:rPr lang="en-US" dirty="0">
                <a:latin typeface="Adobe Garamond Pro Bold" panose="02020702060506020403" pitchFamily="18" charset="0"/>
              </a:rPr>
              <a:t> yang </a:t>
            </a:r>
            <a:r>
              <a:rPr lang="en-US" dirty="0" err="1">
                <a:latin typeface="Adobe Garamond Pro Bold" panose="02020702060506020403" pitchFamily="18" charset="0"/>
              </a:rPr>
              <a:t>seharusnya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dieksekusi</a:t>
            </a:r>
            <a:r>
              <a:rPr lang="en-US" dirty="0">
                <a:latin typeface="Adobe Garamond Pro Bold" panose="02020702060506020403" pitchFamily="18" charset="0"/>
              </a:rPr>
              <a:t> oleh </a:t>
            </a:r>
            <a:r>
              <a:rPr lang="en-US" dirty="0" err="1">
                <a:latin typeface="Adobe Garamond Pro Bold" panose="02020702060506020403" pitchFamily="18" charset="0"/>
              </a:rPr>
              <a:t>pemilik</a:t>
            </a:r>
            <a:r>
              <a:rPr lang="en-US" dirty="0">
                <a:latin typeface="Adobe Garamond Pro Bold" panose="02020702060506020403" pitchFamily="18" charset="0"/>
              </a:rPr>
              <a:t> </a:t>
            </a:r>
            <a:r>
              <a:rPr lang="en-US" dirty="0" err="1">
                <a:latin typeface="Adobe Garamond Pro Bold" panose="02020702060506020403" pitchFamily="18" charset="0"/>
              </a:rPr>
              <a:t>saja</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155193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E83BC-507A-4B0F-A216-679BCC4E9748}"/>
              </a:ext>
            </a:extLst>
          </p:cNvPr>
          <p:cNvPicPr>
            <a:picLocks noChangeAspect="1"/>
          </p:cNvPicPr>
          <p:nvPr/>
        </p:nvPicPr>
        <p:blipFill rotWithShape="1">
          <a:blip r:embed="rId3"/>
          <a:srcRect l="58888" r="1"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12. Untuk mengetahui riwayat transaksi nya maka salin link wallet anda lalu taruh di kolom pencarian maka akan tampil seperti gambar tersebut. </a:t>
            </a: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Semua transaksi akan di tampilkan disini baik dari status nya,transaction hash nya,block,timestamp dan lain-lain nya </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16067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F4266-F368-4976-96BB-4B41280662AE}"/>
              </a:ext>
            </a:extLst>
          </p:cNvPr>
          <p:cNvPicPr>
            <a:picLocks noChangeAspect="1"/>
          </p:cNvPicPr>
          <p:nvPr/>
        </p:nvPicPr>
        <p:blipFill rotWithShape="1">
          <a:blip r:embed="rId3"/>
          <a:srcRect t="13974" r="-2" b="1855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9" name="Picture 8">
            <a:extLst>
              <a:ext uri="{FF2B5EF4-FFF2-40B4-BE49-F238E27FC236}">
                <a16:creationId xmlns:a16="http://schemas.microsoft.com/office/drawing/2014/main" id="{209AC125-908F-44EA-8502-1943E5846761}"/>
              </a:ext>
            </a:extLst>
          </p:cNvPr>
          <p:cNvPicPr>
            <a:picLocks noChangeAspect="1"/>
          </p:cNvPicPr>
          <p:nvPr/>
        </p:nvPicPr>
        <p:blipFill rotWithShape="1">
          <a:blip r:embed="rId4"/>
          <a:srcRect t="4217" r="-1" b="49791"/>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13. Untuk membuat akun baru atau dompet baru lagi maka buka metamask lalu klik profil pojok kanan lalu pilih create account </a:t>
            </a:r>
          </a:p>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14. Lalu isi nama akun nya dan klik create</a:t>
            </a:r>
          </a:p>
          <a:p>
            <a:pPr defTabSz="457200">
              <a:lnSpc>
                <a:spcPct val="90000"/>
              </a:lnSpc>
              <a:spcAft>
                <a:spcPts val="600"/>
              </a:spcAft>
              <a:buClr>
                <a:srgbClr val="F79907"/>
              </a:buClr>
              <a:buSzPct val="70000"/>
              <a:buFont typeface="Wingdings 2" charset="2"/>
            </a:pPr>
            <a:endPar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10931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35E2AA-CCC3-4F92-867C-15227411CCB8}"/>
              </a:ext>
            </a:extLst>
          </p:cNvPr>
          <p:cNvPicPr>
            <a:picLocks noChangeAspect="1"/>
          </p:cNvPicPr>
          <p:nvPr/>
        </p:nvPicPr>
        <p:blipFill rotWithShape="1">
          <a:blip r:embed="rId3"/>
          <a:srcRect t="32601" r="-5" b="28536"/>
          <a:stretch/>
        </p:blipFill>
        <p:spPr>
          <a:xfrm>
            <a:off x="249285" y="241300"/>
            <a:ext cx="3023319" cy="1473200"/>
          </a:xfrm>
          <a:prstGeom prst="rect">
            <a:avLst/>
          </a:prstGeom>
        </p:spPr>
      </p:pic>
      <p:pic>
        <p:nvPicPr>
          <p:cNvPr id="11" name="Picture 10">
            <a:extLst>
              <a:ext uri="{FF2B5EF4-FFF2-40B4-BE49-F238E27FC236}">
                <a16:creationId xmlns:a16="http://schemas.microsoft.com/office/drawing/2014/main" id="{A578C7F7-FA5B-409A-959B-6D378E44376E}"/>
              </a:ext>
            </a:extLst>
          </p:cNvPr>
          <p:cNvPicPr>
            <a:picLocks noChangeAspect="1"/>
          </p:cNvPicPr>
          <p:nvPr/>
        </p:nvPicPr>
        <p:blipFill rotWithShape="1">
          <a:blip r:embed="rId4"/>
          <a:srcRect t="2590" r="-4" b="38962"/>
          <a:stretch/>
        </p:blipFill>
        <p:spPr>
          <a:xfrm>
            <a:off x="249285" y="1835151"/>
            <a:ext cx="3023319" cy="1473199"/>
          </a:xfrm>
          <a:prstGeom prst="rect">
            <a:avLst/>
          </a:prstGeom>
        </p:spPr>
      </p:pic>
      <p:pic>
        <p:nvPicPr>
          <p:cNvPr id="9" name="Picture 8">
            <a:extLst>
              <a:ext uri="{FF2B5EF4-FFF2-40B4-BE49-F238E27FC236}">
                <a16:creationId xmlns:a16="http://schemas.microsoft.com/office/drawing/2014/main" id="{A05FE13C-B3D9-4A1A-AF1B-A751A0CA3CB6}"/>
              </a:ext>
            </a:extLst>
          </p:cNvPr>
          <p:cNvPicPr>
            <a:picLocks noChangeAspect="1"/>
          </p:cNvPicPr>
          <p:nvPr/>
        </p:nvPicPr>
        <p:blipFill rotWithShape="1">
          <a:blip r:embed="rId5"/>
          <a:srcRect t="1084" r="2" b="60543"/>
          <a:stretch/>
        </p:blipFill>
        <p:spPr>
          <a:xfrm>
            <a:off x="249285" y="3429000"/>
            <a:ext cx="3023319" cy="1473199"/>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571310"/>
            <a:ext cx="4483554" cy="269982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15. Setelah itu kita akan mentransfer faucet eth kita ke dompet yang baru kita bikin, kita klik send lalu akan menampilkan seperti ini</a:t>
            </a:r>
          </a:p>
          <a:p>
            <a:pPr marL="363538" lvl="1" indent="0" defTabSz="457200">
              <a:lnSpc>
                <a:spcPct val="90000"/>
              </a:lnSpc>
              <a:spcAft>
                <a:spcPts val="600"/>
              </a:spcAft>
              <a:buClr>
                <a:srgbClr val="FFA000"/>
              </a:buClr>
              <a:buSzPct val="70000"/>
              <a:buFont typeface="Wingdings 2" charset="2"/>
              <a:buNone/>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Dibawah send to itu diisi link account wallet yang mau di transfer dan untuk “transfer between “ ini ke wallet kita yang kita bikin di satu akun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16. Jika berhasil transfer nya maka ke web etherscan untuk melihat hasil riwayat transaksi tersebut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68756322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0</TotalTime>
  <Words>2320</Words>
  <Application>Microsoft Office PowerPoint</Application>
  <PresentationFormat>On-screen Show (16:9)</PresentationFormat>
  <Paragraphs>189</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Adobe Garamond Pro Bold</vt:lpstr>
      <vt:lpstr>Arial</vt:lpstr>
      <vt:lpstr>Calibri</vt:lpstr>
      <vt:lpstr>Corbel</vt:lpstr>
      <vt:lpstr>Wingdings 2</vt:lpstr>
      <vt:lpstr>Frame</vt:lpstr>
      <vt:lpstr>Etherium Blockchain  Developer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2022-07-15T06:13:08Z</dcterms:modified>
</cp:coreProperties>
</file>